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44"/>
  </p:notesMasterIdLst>
  <p:sldIdLst>
    <p:sldId id="256" r:id="rId2"/>
    <p:sldId id="257" r:id="rId3"/>
    <p:sldId id="318" r:id="rId4"/>
    <p:sldId id="263" r:id="rId5"/>
    <p:sldId id="272" r:id="rId6"/>
    <p:sldId id="297" r:id="rId7"/>
    <p:sldId id="264" r:id="rId8"/>
    <p:sldId id="266" r:id="rId9"/>
    <p:sldId id="271" r:id="rId10"/>
    <p:sldId id="300" r:id="rId11"/>
    <p:sldId id="262" r:id="rId12"/>
    <p:sldId id="301" r:id="rId13"/>
    <p:sldId id="258" r:id="rId14"/>
    <p:sldId id="259" r:id="rId15"/>
    <p:sldId id="277" r:id="rId16"/>
    <p:sldId id="280" r:id="rId17"/>
    <p:sldId id="281" r:id="rId18"/>
    <p:sldId id="268" r:id="rId19"/>
    <p:sldId id="304" r:id="rId20"/>
    <p:sldId id="317" r:id="rId21"/>
    <p:sldId id="316" r:id="rId22"/>
    <p:sldId id="283" r:id="rId23"/>
    <p:sldId id="289" r:id="rId24"/>
    <p:sldId id="286" r:id="rId25"/>
    <p:sldId id="302" r:id="rId26"/>
    <p:sldId id="295" r:id="rId27"/>
    <p:sldId id="309" r:id="rId28"/>
    <p:sldId id="296" r:id="rId29"/>
    <p:sldId id="290" r:id="rId30"/>
    <p:sldId id="315" r:id="rId31"/>
    <p:sldId id="288" r:id="rId32"/>
    <p:sldId id="267" r:id="rId33"/>
    <p:sldId id="305" r:id="rId34"/>
    <p:sldId id="306" r:id="rId35"/>
    <p:sldId id="270" r:id="rId36"/>
    <p:sldId id="307" r:id="rId37"/>
    <p:sldId id="269" r:id="rId38"/>
    <p:sldId id="313" r:id="rId39"/>
    <p:sldId id="310" r:id="rId40"/>
    <p:sldId id="319" r:id="rId41"/>
    <p:sldId id="312" r:id="rId42"/>
    <p:sldId id="314" r:id="rId43"/>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F296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74" autoAdjust="0"/>
    <p:restoredTop sz="94964" autoAdjust="0"/>
  </p:normalViewPr>
  <p:slideViewPr>
    <p:cSldViewPr>
      <p:cViewPr>
        <p:scale>
          <a:sx n="70" d="100"/>
          <a:sy n="70" d="100"/>
        </p:scale>
        <p:origin x="-2640" y="-8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70" d="100"/>
        <a:sy n="170" d="100"/>
      </p:scale>
      <p:origin x="0" y="834"/>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1D7EBD-0CF8-4466-8942-A558B0E06508}" type="datetimeFigureOut">
              <a:rPr kumimoji="1" lang="ja-JP" altLang="en-US" smtClean="0"/>
              <a:pPr/>
              <a:t>12/12/19</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73BD2C-B4D9-4A3C-92A2-99785B200BE3}" type="slidenum">
              <a:rPr kumimoji="1" lang="ja-JP" altLang="en-US" smtClean="0"/>
              <a:pPr/>
              <a:t>‹#›</a:t>
            </a:fld>
            <a:endParaRPr kumimoji="1" lang="ja-JP" altLang="en-US"/>
          </a:p>
        </p:txBody>
      </p:sp>
    </p:spTree>
    <p:extLst>
      <p:ext uri="{BB962C8B-B14F-4D97-AF65-F5344CB8AC3E}">
        <p14:creationId xmlns:p14="http://schemas.microsoft.com/office/powerpoint/2010/main" val="35887318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1</a:t>
            </a:fld>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12</a:t>
            </a:fld>
            <a:endParaRPr kumimoji="1"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smtClean="0"/>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13</a:t>
            </a:fld>
            <a:endParaRPr kumimoji="1"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オーバーシューティングとコモディティの関わりを明らかに。（わかりにくい修正）自分たちはどうかんがえてるのか。</a:t>
            </a:r>
            <a:endParaRPr kumimoji="1" lang="en-US" altLang="ja-JP" dirty="0" smtClean="0"/>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14</a:t>
            </a:fld>
            <a:endParaRPr kumimoji="1"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自分たちの経験</a:t>
            </a:r>
            <a:endParaRPr kumimoji="1" lang="ja-JP" altLang="en-US" dirty="0"/>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15</a:t>
            </a:fld>
            <a:endParaRPr kumimoji="1"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インプリでだしていい</a:t>
            </a:r>
            <a:endParaRPr kumimoji="1" lang="ja-JP" altLang="en-US" dirty="0"/>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16</a:t>
            </a:fld>
            <a:endParaRPr kumimoji="1"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sz="1200" dirty="0" smtClean="0"/>
              <a:t>同行者を伴った購買行動は</a:t>
            </a:r>
            <a:endParaRPr lang="en-US" altLang="ja-JP" sz="1200" dirty="0" smtClean="0"/>
          </a:p>
          <a:p>
            <a:r>
              <a:rPr lang="ja-JP" altLang="en-US" sz="1200" dirty="0" smtClean="0"/>
              <a:t>単独での購買行動より</a:t>
            </a:r>
            <a:endParaRPr lang="en-US" altLang="ja-JP" sz="1200" dirty="0" smtClean="0"/>
          </a:p>
          <a:p>
            <a:r>
              <a:rPr lang="ja-JP" altLang="en-US" sz="1200" dirty="0" smtClean="0"/>
              <a:t>機能以外の価値を生み出すことを</a:t>
            </a:r>
            <a:endParaRPr lang="en-US" altLang="ja-JP" sz="1200" dirty="0" smtClean="0"/>
          </a:p>
          <a:p>
            <a:r>
              <a:rPr lang="ja-JP" altLang="en-US" sz="1200" dirty="0" smtClean="0"/>
              <a:t>明らかにする。</a:t>
            </a:r>
            <a:endParaRPr kumimoji="1" lang="ja-JP" altLang="en-US" sz="1200" dirty="0" smtClean="0"/>
          </a:p>
          <a:p>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同行者を伴った購買行動が、購買者の機能以外の価値に与える影響を明らかにする</a:t>
            </a:r>
          </a:p>
          <a:p>
            <a:endParaRPr kumimoji="1" lang="ja-JP" altLang="en-US" dirty="0"/>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17</a:t>
            </a:fld>
            <a:endParaRPr kumimoji="1"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18</a:t>
            </a:fld>
            <a:endParaRPr kumimoji="1"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19</a:t>
            </a:fld>
            <a:endParaRPr kumimoji="1"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感情の特徴　感情には人に共通な部分と経験により変化する部分がある。</a:t>
            </a:r>
            <a:endParaRPr kumimoji="1" lang="en-US" altLang="ja-JP" dirty="0" smtClean="0"/>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22</a:t>
            </a:fld>
            <a:endParaRPr kumimoji="1"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23</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2</a:t>
            </a:fld>
            <a:endParaRPr kumimoji="1"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24</a:t>
            </a:fld>
            <a:endParaRPr kumimoji="1"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25</a:t>
            </a:fld>
            <a:endParaRPr kumimoji="1"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商品やサービスが市場にあふれ差別化が困難になった場合、この経験の善し悪しが競争優位性を獲得するうえで重要になる。</a:t>
            </a:r>
            <a:endParaRPr lang="en-US" altLang="ja-JP" dirty="0" smtClean="0"/>
          </a:p>
        </p:txBody>
      </p:sp>
      <p:sp>
        <p:nvSpPr>
          <p:cNvPr id="4" name="スライド番号プレースホルダー 3"/>
          <p:cNvSpPr>
            <a:spLocks noGrp="1"/>
          </p:cNvSpPr>
          <p:nvPr>
            <p:ph type="sldNum" sz="quarter" idx="10"/>
          </p:nvPr>
        </p:nvSpPr>
        <p:spPr/>
        <p:txBody>
          <a:bodyPr/>
          <a:lstStyle/>
          <a:p>
            <a:fld id="{3E73BD2C-B4D9-4A3C-92A2-99785B200BE3}" type="slidenum">
              <a:rPr kumimoji="1" lang="ja-JP" altLang="en-US" smtClean="0"/>
              <a:pPr/>
              <a:t>28</a:t>
            </a:fld>
            <a:endParaRPr kumimoji="1" lang="ja-JP" altLang="en-US"/>
          </a:p>
        </p:txBody>
      </p:sp>
    </p:spTree>
    <p:extLst>
      <p:ext uri="{BB962C8B-B14F-4D97-AF65-F5344CB8AC3E}">
        <p14:creationId xmlns:p14="http://schemas.microsoft.com/office/powerpoint/2010/main" val="3108709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経験価値は出会い、経験、さまざまな状況下で生活してきたことの結果として生まれ、経験価値は感覚・感情・心への刺激によって引き起こされる。</a:t>
            </a:r>
            <a:endParaRPr kumimoji="1" lang="en-US" altLang="ja-JP" dirty="0" smtClean="0"/>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29</a:t>
            </a:fld>
            <a:endParaRPr kumimoji="1" lang="ja-JP"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30</a:t>
            </a:fld>
            <a:endParaRPr kumimoji="1" lang="ja-JP"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31</a:t>
            </a:fld>
            <a:endParaRPr kumimoji="1" lang="ja-JP"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32</a:t>
            </a:fld>
            <a:endParaRPr kumimoji="1" lang="ja-JP"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35</a:t>
            </a:fld>
            <a:endParaRPr kumimoji="1" lang="ja-JP"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dirty="0" smtClean="0"/>
              <a:t>本研究では、購買行動における同行者の存在が</a:t>
            </a:r>
            <a:endParaRPr kumimoji="1" lang="en-US" altLang="ja-JP" sz="1200" dirty="0" smtClean="0"/>
          </a:p>
          <a:p>
            <a:r>
              <a:rPr lang="ja-JP" altLang="en-US" sz="1200" dirty="0" smtClean="0"/>
              <a:t>購買者の感情を高めることにより</a:t>
            </a:r>
            <a:endParaRPr lang="en-US" altLang="ja-JP" sz="1200" dirty="0" smtClean="0"/>
          </a:p>
          <a:p>
            <a:r>
              <a:rPr lang="ja-JP" altLang="en-US" sz="1200" dirty="0" smtClean="0"/>
              <a:t>○○的経験価値を生み出すということが示された</a:t>
            </a:r>
            <a:endParaRPr kumimoji="1" lang="ja-JP" altLang="en-US" sz="1200"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3E73BD2C-B4D9-4A3C-92A2-99785B200BE3}" type="slidenum">
              <a:rPr kumimoji="1" lang="ja-JP" altLang="en-US" smtClean="0"/>
              <a:pPr/>
              <a:t>36</a:t>
            </a:fld>
            <a:endParaRPr kumimoji="1" lang="ja-JP" altLang="en-US"/>
          </a:p>
        </p:txBody>
      </p:sp>
    </p:spTree>
    <p:extLst>
      <p:ext uri="{BB962C8B-B14F-4D97-AF65-F5344CB8AC3E}">
        <p14:creationId xmlns:p14="http://schemas.microsoft.com/office/powerpoint/2010/main" val="8488376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37</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3</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4</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5</a:t>
            </a:fld>
            <a:endParaRPr kumimoji="1"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7</a:t>
            </a:fld>
            <a:endParaRPr kumimoji="1"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8</a:t>
            </a:fld>
            <a:endParaRPr kumimoji="1"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→同行者は１人の場合を想定する</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→義務的な消費行動は考慮しない</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現段階でここまで制限する必要がないため、保留（というか削除）</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ただしアンケート段階では必要となる設定かも（特に人数は）</a:t>
            </a:r>
            <a:endParaRPr kumimoji="1" lang="en-US" altLang="ja-JP" dirty="0" smtClean="0"/>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9</a:t>
            </a:fld>
            <a:endParaRPr kumimoji="1"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3E73BD2C-B4D9-4A3C-92A2-99785B200BE3}" type="slidenum">
              <a:rPr kumimoji="1" lang="ja-JP" altLang="en-US" smtClean="0"/>
              <a:pPr/>
              <a:t>11</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8" name="タイトル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ja-JP" altLang="en-US" smtClean="0"/>
              <a:t>マスタ タイトルの書式設定</a:t>
            </a:r>
            <a:endParaRPr kumimoji="0" lang="en-US"/>
          </a:p>
        </p:txBody>
      </p:sp>
      <p:sp>
        <p:nvSpPr>
          <p:cNvPr id="9" name="サブタイトル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 サブタイトルの書式設定</a:t>
            </a:r>
            <a:endParaRPr kumimoji="0" lang="en-US"/>
          </a:p>
        </p:txBody>
      </p:sp>
      <p:sp>
        <p:nvSpPr>
          <p:cNvPr id="28" name="日付プレースホルダ 27"/>
          <p:cNvSpPr>
            <a:spLocks noGrp="1"/>
          </p:cNvSpPr>
          <p:nvPr>
            <p:ph type="dt" sz="half" idx="10"/>
          </p:nvPr>
        </p:nvSpPr>
        <p:spPr>
          <a:xfrm>
            <a:off x="6400800" y="6355080"/>
            <a:ext cx="2286000" cy="365760"/>
          </a:xfrm>
        </p:spPr>
        <p:txBody>
          <a:bodyPr/>
          <a:lstStyle>
            <a:lvl1pPr>
              <a:defRPr sz="1400"/>
            </a:lvl1pPr>
          </a:lstStyle>
          <a:p>
            <a:fld id="{E86E9250-30C9-4B29-AAD5-E35CA1A4C13B}" type="datetime1">
              <a:rPr kumimoji="1" lang="ja-JP" altLang="en-US" smtClean="0"/>
              <a:t>12/12/19</a:t>
            </a:fld>
            <a:endParaRPr kumimoji="1" lang="ja-JP" altLang="en-US"/>
          </a:p>
        </p:txBody>
      </p:sp>
      <p:sp>
        <p:nvSpPr>
          <p:cNvPr id="17" name="フッター プレースホルダ 16"/>
          <p:cNvSpPr>
            <a:spLocks noGrp="1"/>
          </p:cNvSpPr>
          <p:nvPr>
            <p:ph type="ftr" sz="quarter" idx="11"/>
          </p:nvPr>
        </p:nvSpPr>
        <p:spPr>
          <a:xfrm>
            <a:off x="2898648" y="6355080"/>
            <a:ext cx="3474720" cy="365760"/>
          </a:xfrm>
        </p:spPr>
        <p:txBody>
          <a:bodyPr/>
          <a:lstStyle/>
          <a:p>
            <a:endParaRPr kumimoji="1" lang="ja-JP" altLang="en-US"/>
          </a:p>
        </p:txBody>
      </p:sp>
      <p:sp>
        <p:nvSpPr>
          <p:cNvPr id="29" name="スライド番号プレースホルダ 28"/>
          <p:cNvSpPr>
            <a:spLocks noGrp="1"/>
          </p:cNvSpPr>
          <p:nvPr>
            <p:ph type="sldNum" sz="quarter" idx="12"/>
          </p:nvPr>
        </p:nvSpPr>
        <p:spPr>
          <a:xfrm>
            <a:off x="1216152" y="6355080"/>
            <a:ext cx="1219200" cy="365760"/>
          </a:xfrm>
        </p:spPr>
        <p:txBody>
          <a:bodyPr/>
          <a:lstStyle/>
          <a:p>
            <a:fld id="{B29933C5-EAD1-482D-8AC3-B23FD5C3ED06}" type="slidenum">
              <a:rPr kumimoji="1" lang="ja-JP" altLang="en-US" smtClean="0"/>
              <a:pPr/>
              <a:t>‹#›</a:t>
            </a:fld>
            <a:endParaRPr kumimoji="1" lang="ja-JP" altLang="en-US"/>
          </a:p>
        </p:txBody>
      </p:sp>
      <p:sp>
        <p:nvSpPr>
          <p:cNvPr id="21" name="正方形/長方形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正方形/長方形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正方形/長方形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正方形/長方形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4A083796-3CDC-4F37-8028-65BEAACB37F3}" type="datetime1">
              <a:rPr kumimoji="1" lang="ja-JP" altLang="en-US" smtClean="0"/>
              <a:t>12/12/19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29933C5-EAD1-482D-8AC3-B23FD5C3ED06}"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A4D674AC-7D54-45F4-BCED-67755631E796}" type="datetime1">
              <a:rPr kumimoji="1" lang="ja-JP" altLang="en-US" smtClean="0"/>
              <a:t>12/12/19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29933C5-EAD1-482D-8AC3-B23FD5C3ED06}" type="slidenum">
              <a:rPr kumimoji="1" lang="ja-JP" altLang="en-US" smtClean="0"/>
              <a:pPr/>
              <a:t>‹#›</a:t>
            </a:fld>
            <a:endParaRPr kumimoji="1" lang="ja-JP" altLang="en-US"/>
          </a:p>
        </p:txBody>
      </p:sp>
      <p:sp>
        <p:nvSpPr>
          <p:cNvPr id="7" name="直線コネクタ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二等辺三角形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直線コネクタ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4" name="日付プレースホルダ 3"/>
          <p:cNvSpPr>
            <a:spLocks noGrp="1"/>
          </p:cNvSpPr>
          <p:nvPr>
            <p:ph type="dt" sz="half" idx="10"/>
          </p:nvPr>
        </p:nvSpPr>
        <p:spPr/>
        <p:txBody>
          <a:bodyPr/>
          <a:lstStyle/>
          <a:p>
            <a:fld id="{F48063DA-DB55-4CA3-9A45-AC11F796D2DD}" type="datetime1">
              <a:rPr kumimoji="1" lang="ja-JP" altLang="en-US" smtClean="0"/>
              <a:t>12/12/19</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29933C5-EAD1-482D-8AC3-B23FD5C3ED06}" type="slidenum">
              <a:rPr kumimoji="1" lang="ja-JP" altLang="en-US" smtClean="0"/>
              <a:pPr/>
              <a:t>‹#›</a:t>
            </a:fld>
            <a:endParaRPr kumimoji="1" lang="ja-JP" altLang="en-US"/>
          </a:p>
        </p:txBody>
      </p:sp>
      <p:sp>
        <p:nvSpPr>
          <p:cNvPr id="8" name="コンテンツ プレースホルダ 7"/>
          <p:cNvSpPr>
            <a:spLocks noGrp="1"/>
          </p:cNvSpPr>
          <p:nvPr>
            <p:ph sz="quarter" idx="1"/>
          </p:nvPr>
        </p:nvSpPr>
        <p:spPr>
          <a:xfrm>
            <a:off x="457200" y="1219200"/>
            <a:ext cx="8229600" cy="4937760"/>
          </a:xfrm>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a:xfrm>
            <a:off x="6400800" y="6355080"/>
            <a:ext cx="2286000" cy="365760"/>
          </a:xfrm>
        </p:spPr>
        <p:txBody>
          <a:bodyPr/>
          <a:lstStyle/>
          <a:p>
            <a:fld id="{BD96D676-43A0-48C4-98DF-6A33A7CE8929}" type="datetime1">
              <a:rPr kumimoji="1" lang="ja-JP" altLang="en-US" smtClean="0"/>
              <a:t>12/12/19</a:t>
            </a:fld>
            <a:endParaRPr kumimoji="1" lang="ja-JP" altLang="en-US"/>
          </a:p>
        </p:txBody>
      </p:sp>
      <p:sp>
        <p:nvSpPr>
          <p:cNvPr id="5" name="フッター プレースホルダ 4"/>
          <p:cNvSpPr>
            <a:spLocks noGrp="1"/>
          </p:cNvSpPr>
          <p:nvPr>
            <p:ph type="ftr" sz="quarter" idx="11"/>
          </p:nvPr>
        </p:nvSpPr>
        <p:spPr>
          <a:xfrm>
            <a:off x="2898648" y="6355080"/>
            <a:ext cx="3474720" cy="365760"/>
          </a:xfrm>
        </p:spPr>
        <p:txBody>
          <a:bodyPr/>
          <a:lstStyle/>
          <a:p>
            <a:endParaRPr kumimoji="1" lang="ja-JP" altLang="en-US"/>
          </a:p>
        </p:txBody>
      </p:sp>
      <p:sp>
        <p:nvSpPr>
          <p:cNvPr id="6" name="スライド番号プレースホルダ 5"/>
          <p:cNvSpPr>
            <a:spLocks noGrp="1"/>
          </p:cNvSpPr>
          <p:nvPr>
            <p:ph type="sldNum" sz="quarter" idx="12"/>
          </p:nvPr>
        </p:nvSpPr>
        <p:spPr>
          <a:xfrm>
            <a:off x="1069848" y="6355080"/>
            <a:ext cx="1520952" cy="365760"/>
          </a:xfrm>
        </p:spPr>
        <p:txBody>
          <a:bodyPr/>
          <a:lstStyle/>
          <a:p>
            <a:fld id="{B29933C5-EAD1-482D-8AC3-B23FD5C3ED06}" type="slidenum">
              <a:rPr kumimoji="1" lang="ja-JP" altLang="en-US" smtClean="0"/>
              <a:pPr/>
              <a:t>‹#›</a:t>
            </a:fld>
            <a:endParaRPr kumimoji="1" lang="ja-JP" altLang="en-US"/>
          </a:p>
        </p:txBody>
      </p:sp>
      <p:sp>
        <p:nvSpPr>
          <p:cNvPr id="7" name="正方形/長方形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正方形/長方形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smtClean="0"/>
              <a:t>マスタ タイトルの書式設定</a:t>
            </a:r>
            <a:endParaRPr kumimoji="0" lang="en-US"/>
          </a:p>
        </p:txBody>
      </p:sp>
      <p:sp>
        <p:nvSpPr>
          <p:cNvPr id="5" name="日付プレースホルダ 4"/>
          <p:cNvSpPr>
            <a:spLocks noGrp="1"/>
          </p:cNvSpPr>
          <p:nvPr>
            <p:ph type="dt" sz="half" idx="10"/>
          </p:nvPr>
        </p:nvSpPr>
        <p:spPr/>
        <p:txBody>
          <a:bodyPr/>
          <a:lstStyle/>
          <a:p>
            <a:fld id="{8E4C8A37-80A2-4029-A689-60D2BA926B11}" type="datetime1">
              <a:rPr kumimoji="1" lang="ja-JP" altLang="en-US" smtClean="0"/>
              <a:t>12/12/19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29933C5-EAD1-482D-8AC3-B23FD5C3ED06}" type="slidenum">
              <a:rPr kumimoji="1" lang="ja-JP" altLang="en-US" smtClean="0"/>
              <a:pPr/>
              <a:t>‹#›</a:t>
            </a:fld>
            <a:endParaRPr kumimoji="1" lang="ja-JP" altLang="en-US"/>
          </a:p>
        </p:txBody>
      </p:sp>
      <p:sp>
        <p:nvSpPr>
          <p:cNvPr id="9" name="コンテンツ プレースホルダ 8"/>
          <p:cNvSpPr>
            <a:spLocks noGrp="1"/>
          </p:cNvSpPr>
          <p:nvPr>
            <p:ph sz="quarter" idx="1"/>
          </p:nvPr>
        </p:nvSpPr>
        <p:spPr>
          <a:xfrm>
            <a:off x="457200" y="1219200"/>
            <a:ext cx="4041648" cy="4937760"/>
          </a:xfrm>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1" name="コンテンツ プレースホルダ 10"/>
          <p:cNvSpPr>
            <a:spLocks noGrp="1"/>
          </p:cNvSpPr>
          <p:nvPr>
            <p:ph sz="quarter" idx="2"/>
          </p:nvPr>
        </p:nvSpPr>
        <p:spPr>
          <a:xfrm>
            <a:off x="4632198" y="1216152"/>
            <a:ext cx="4041648" cy="4937760"/>
          </a:xfrm>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nchor="ctr"/>
          <a:lstStyle>
            <a:lvl1pPr>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4" name="テキスト プレースホルダ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7" name="日付プレースホルダ 6"/>
          <p:cNvSpPr>
            <a:spLocks noGrp="1"/>
          </p:cNvSpPr>
          <p:nvPr>
            <p:ph type="dt" sz="half" idx="10"/>
          </p:nvPr>
        </p:nvSpPr>
        <p:spPr/>
        <p:txBody>
          <a:bodyPr/>
          <a:lstStyle/>
          <a:p>
            <a:fld id="{6FB7ACCA-BBE1-4749-A042-1179A852CE22}" type="datetime1">
              <a:rPr kumimoji="1" lang="ja-JP" altLang="en-US" smtClean="0"/>
              <a:t>12/12/19</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B29933C5-EAD1-482D-8AC3-B23FD5C3ED06}" type="slidenum">
              <a:rPr kumimoji="1" lang="ja-JP" altLang="en-US" smtClean="0"/>
              <a:pPr/>
              <a:t>‹#›</a:t>
            </a:fld>
            <a:endParaRPr kumimoji="1" lang="ja-JP" altLang="en-US"/>
          </a:p>
        </p:txBody>
      </p:sp>
      <p:sp>
        <p:nvSpPr>
          <p:cNvPr id="11" name="コンテンツ プレースホルダ 10"/>
          <p:cNvSpPr>
            <a:spLocks noGrp="1"/>
          </p:cNvSpPr>
          <p:nvPr>
            <p:ph sz="quarter" idx="2"/>
          </p:nvPr>
        </p:nvSpPr>
        <p:spPr>
          <a:xfrm>
            <a:off x="457200" y="2133600"/>
            <a:ext cx="4038600" cy="4038600"/>
          </a:xfrm>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3" name="コンテンツ プレースホルダ 12"/>
          <p:cNvSpPr>
            <a:spLocks noGrp="1"/>
          </p:cNvSpPr>
          <p:nvPr>
            <p:ph sz="quarter" idx="4"/>
          </p:nvPr>
        </p:nvSpPr>
        <p:spPr>
          <a:xfrm>
            <a:off x="4648200" y="2133600"/>
            <a:ext cx="4038600" cy="4038600"/>
          </a:xfrm>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28600"/>
            <a:ext cx="8229600" cy="914400"/>
          </a:xfrm>
        </p:spPr>
        <p:txBody>
          <a:bodyPr/>
          <a:lstStyle/>
          <a:p>
            <a:r>
              <a:rPr kumimoji="0" lang="ja-JP" altLang="en-US" smtClean="0"/>
              <a:t>マスタ タイトルの書式設定</a:t>
            </a:r>
            <a:endParaRPr kumimoji="0" lang="en-US"/>
          </a:p>
        </p:txBody>
      </p:sp>
      <p:sp>
        <p:nvSpPr>
          <p:cNvPr id="3" name="日付プレースホルダ 2"/>
          <p:cNvSpPr>
            <a:spLocks noGrp="1"/>
          </p:cNvSpPr>
          <p:nvPr>
            <p:ph type="dt" sz="half" idx="10"/>
          </p:nvPr>
        </p:nvSpPr>
        <p:spPr/>
        <p:txBody>
          <a:bodyPr/>
          <a:lstStyle/>
          <a:p>
            <a:fld id="{57436BAA-7B60-41C2-BE29-DC49C5E2F313}" type="datetime1">
              <a:rPr kumimoji="1" lang="ja-JP" altLang="en-US" smtClean="0"/>
              <a:t>12/12/19</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B29933C5-EAD1-482D-8AC3-B23FD5C3ED06}" type="slidenum">
              <a:rPr kumimoji="1" lang="ja-JP" altLang="en-US" smtClean="0"/>
              <a:pPr/>
              <a:t>‹#›</a:t>
            </a:fld>
            <a:endParaRPr kumimoji="1" lang="ja-JP" alt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85F8BC55-D6DF-43E5-9F7E-0F88E6ECCE27}" type="datetime1">
              <a:rPr kumimoji="1" lang="ja-JP" altLang="en-US" smtClean="0"/>
              <a:t>12/12/19</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B29933C5-EAD1-482D-8AC3-B23FD5C3ED06}" type="slidenum">
              <a:rPr kumimoji="1" lang="ja-JP" altLang="en-US" smtClean="0"/>
              <a:pPr/>
              <a:t>‹#›</a:t>
            </a:fld>
            <a:endParaRPr kumimoji="1" lang="ja-JP" altLang="en-US"/>
          </a:p>
        </p:txBody>
      </p:sp>
      <p:sp>
        <p:nvSpPr>
          <p:cNvPr id="5" name="直線コネクタ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二等辺三角形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 テキストの書式設定</a:t>
            </a:r>
          </a:p>
        </p:txBody>
      </p:sp>
      <p:sp>
        <p:nvSpPr>
          <p:cNvPr id="5" name="日付プレースホルダ 4"/>
          <p:cNvSpPr>
            <a:spLocks noGrp="1"/>
          </p:cNvSpPr>
          <p:nvPr>
            <p:ph type="dt" sz="half" idx="10"/>
          </p:nvPr>
        </p:nvSpPr>
        <p:spPr/>
        <p:txBody>
          <a:bodyPr/>
          <a:lstStyle/>
          <a:p>
            <a:fld id="{28A50692-2795-4C63-8D16-CF12370683C2}" type="datetime1">
              <a:rPr kumimoji="1" lang="ja-JP" altLang="en-US" smtClean="0"/>
              <a:t>12/12/19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29933C5-EAD1-482D-8AC3-B23FD5C3ED06}" type="slidenum">
              <a:rPr kumimoji="1" lang="ja-JP" altLang="en-US" smtClean="0"/>
              <a:pPr/>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直線コネクタ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コンテンツ プレースホルダ 11"/>
          <p:cNvSpPr>
            <a:spLocks noGrp="1"/>
          </p:cNvSpPr>
          <p:nvPr>
            <p:ph sz="quarter" idx="1"/>
          </p:nvPr>
        </p:nvSpPr>
        <p:spPr>
          <a:xfrm>
            <a:off x="304800" y="304800"/>
            <a:ext cx="5715000" cy="5715000"/>
          </a:xfrm>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ja-JP" altLang="en-US" smtClean="0"/>
              <a:t>マスタ タイトルの書式設定</a:t>
            </a:r>
            <a:endParaRPr kumimoji="0" lang="en-US"/>
          </a:p>
        </p:txBody>
      </p:sp>
      <p:sp>
        <p:nvSpPr>
          <p:cNvPr id="3" name="図プレースホルダ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ja-JP" altLang="en-US" smtClean="0"/>
              <a:t>アイコンをクリックして図を追加</a:t>
            </a:r>
            <a:endParaRPr kumimoji="0" lang="en-US" dirty="0"/>
          </a:p>
        </p:txBody>
      </p:sp>
      <p:sp>
        <p:nvSpPr>
          <p:cNvPr id="4" name="テキスト プレースホルダ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ja-JP" altLang="en-US" smtClean="0"/>
              <a:t>マスタ テキストの書式設定</a:t>
            </a:r>
          </a:p>
        </p:txBody>
      </p:sp>
      <p:sp>
        <p:nvSpPr>
          <p:cNvPr id="5" name="日付プレースホルダ 4"/>
          <p:cNvSpPr>
            <a:spLocks noGrp="1"/>
          </p:cNvSpPr>
          <p:nvPr>
            <p:ph type="dt" sz="half" idx="10"/>
          </p:nvPr>
        </p:nvSpPr>
        <p:spPr/>
        <p:txBody>
          <a:bodyPr/>
          <a:lstStyle/>
          <a:p>
            <a:fld id="{AE22B69A-F99F-4B91-8486-8F0FEE116515}" type="datetime1">
              <a:rPr kumimoji="1" lang="ja-JP" altLang="en-US" smtClean="0"/>
              <a:t>12/12/19</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29933C5-EAD1-482D-8AC3-B23FD5C3ED06}" type="slidenum">
              <a:rPr kumimoji="1" lang="ja-JP" altLang="en-US" smtClean="0"/>
              <a:pPr/>
              <a:t>‹#›</a:t>
            </a:fld>
            <a:endParaRPr kumimoji="1" lang="ja-JP" altLang="en-US"/>
          </a:p>
        </p:txBody>
      </p:sp>
      <p:sp>
        <p:nvSpPr>
          <p:cNvPr id="8" name="直線コネクタ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二等辺三角形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タイトル プレースホルダ 21"/>
          <p:cNvSpPr>
            <a:spLocks noGrp="1"/>
          </p:cNvSpPr>
          <p:nvPr>
            <p:ph type="title"/>
          </p:nvPr>
        </p:nvSpPr>
        <p:spPr>
          <a:xfrm>
            <a:off x="457200" y="152400"/>
            <a:ext cx="8229600" cy="990600"/>
          </a:xfrm>
          <a:prstGeom prst="rect">
            <a:avLst/>
          </a:prstGeom>
        </p:spPr>
        <p:txBody>
          <a:bodyPr vert="horz" anchor="b" anchorCtr="0">
            <a:normAutofit/>
          </a:bodyPr>
          <a:lstStyle/>
          <a:p>
            <a:r>
              <a:rPr kumimoji="0" lang="ja-JP" altLang="en-US" smtClean="0"/>
              <a:t>マスタ タイトルの書式設定</a:t>
            </a:r>
            <a:endParaRPr kumimoji="0" lang="en-US"/>
          </a:p>
        </p:txBody>
      </p:sp>
      <p:sp>
        <p:nvSpPr>
          <p:cNvPr id="13" name="テキスト プレースホルダ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ja-JP" altLang="en-US" smtClean="0"/>
              <a:t>マスタ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0DA1A0C4-7D2E-4827-9691-57890F486587}" type="datetime1">
              <a:rPr kumimoji="1" lang="ja-JP" altLang="en-US" smtClean="0"/>
              <a:t>12/12/19</a:t>
            </a:fld>
            <a:endParaRPr kumimoji="1" lang="ja-JP" altLang="en-US"/>
          </a:p>
        </p:txBody>
      </p:sp>
      <p:sp>
        <p:nvSpPr>
          <p:cNvPr id="3" name="フッター プレースホルダ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kumimoji="1" lang="ja-JP" altLang="en-US"/>
          </a:p>
        </p:txBody>
      </p:sp>
      <p:sp>
        <p:nvSpPr>
          <p:cNvPr id="23" name="スライド番号プレースホルダ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B29933C5-EAD1-482D-8AC3-B23FD5C3ED06}" type="slidenum">
              <a:rPr kumimoji="1" lang="ja-JP" altLang="en-US" smtClean="0"/>
              <a:pPr/>
              <a:t>‹#›</a:t>
            </a:fld>
            <a:endParaRPr kumimoji="1" lang="ja-JP" altLang="en-US"/>
          </a:p>
        </p:txBody>
      </p:sp>
      <p:sp>
        <p:nvSpPr>
          <p:cNvPr id="28" name="直線コネクタ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直線コネクタ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二等辺三角形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ftr="0" dt="0"/>
  <p:txStyles>
    <p:titleStyle>
      <a:lvl1pPr algn="l" rtl="0" eaLnBrk="1" latinLnBrk="0" hangingPunct="1">
        <a:spcBef>
          <a:spcPct val="0"/>
        </a:spcBef>
        <a:buNone/>
        <a:defRPr kumimoji="1"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1"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1"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1"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1"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1"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1"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1"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1"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1" lang="en-US" sz="1200" kern="1200" smtClean="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6.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6.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wmf"/><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jpeg"/><Relationship Id="rId5" Type="http://schemas.openxmlformats.org/officeDocument/2006/relationships/image" Target="../media/image22.png"/><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23.g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5.png"/><Relationship Id="rId1" Type="http://schemas.openxmlformats.org/officeDocument/2006/relationships/slideLayout" Target="../slideLayouts/slideLayout6.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2.wmf"/></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27.png"/><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png"/><Relationship Id="rId3" Type="http://schemas.openxmlformats.org/officeDocument/2006/relationships/image" Target="../media/image28.w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27.png"/><Relationship Id="rId6" Type="http://schemas.openxmlformats.org/officeDocument/2006/relationships/image" Target="../media/image29.wmf"/><Relationship Id="rId1" Type="http://schemas.openxmlformats.org/officeDocument/2006/relationships/slideLayout" Target="../slideLayouts/slideLayout6.xml"/><Relationship Id="rId2" Type="http://schemas.openxmlformats.org/officeDocument/2006/relationships/notesSlide" Target="../notesSlides/notesSlide18.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27.png"/><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27.png"/><Relationship Id="rId1" Type="http://schemas.openxmlformats.org/officeDocument/2006/relationships/slideLayout" Target="../slideLayouts/slideLayout7.xml"/><Relationship Id="rId2"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png"/><Relationship Id="rId3"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1" Type="http://schemas.openxmlformats.org/officeDocument/2006/relationships/slideLayout" Target="../slideLayouts/slideLayout6.xml"/><Relationship Id="rId2" Type="http://schemas.openxmlformats.org/officeDocument/2006/relationships/image" Target="../media/image22.png"/></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10.jpeg"/><Relationship Id="rId5" Type="http://schemas.openxmlformats.org/officeDocument/2006/relationships/image" Target="../media/image34.png"/><Relationship Id="rId6" Type="http://schemas.openxmlformats.org/officeDocument/2006/relationships/image" Target="../media/image35.png"/><Relationship Id="rId7" Type="http://schemas.openxmlformats.org/officeDocument/2006/relationships/image" Target="../media/image26.png"/><Relationship Id="rId8" Type="http://schemas.openxmlformats.org/officeDocument/2006/relationships/image" Target="../media/image36.png"/><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5.png"/><Relationship Id="rId6" Type="http://schemas.openxmlformats.org/officeDocument/2006/relationships/image" Target="../media/image37.png"/><Relationship Id="rId7" Type="http://schemas.openxmlformats.org/officeDocument/2006/relationships/image" Target="../media/image38.png"/><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27.png"/><Relationship Id="rId1" Type="http://schemas.openxmlformats.org/officeDocument/2006/relationships/slideLayout" Target="../slideLayouts/slideLayout7.xml"/><Relationship Id="rId2" Type="http://schemas.openxmlformats.org/officeDocument/2006/relationships/notesSlide" Target="../notesSlides/notesSlide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w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2.wm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2.w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gif"/><Relationship Id="rId5" Type="http://schemas.openxmlformats.org/officeDocument/2006/relationships/image" Target="../media/image8.gif"/><Relationship Id="rId6" Type="http://schemas.openxmlformats.org/officeDocument/2006/relationships/image" Target="../media/image9.png"/><Relationship Id="rId7" Type="http://schemas.openxmlformats.org/officeDocument/2006/relationships/image" Target="../media/image10.jpeg"/><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wanpug.com/" TargetMode="External"/><Relationship Id="rId3" Type="http://schemas.openxmlformats.org/officeDocument/2006/relationships/hyperlink" Target="http://cobs.jp/businessdata/powerpoint/"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wmf"/><Relationship Id="rId3"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wmf"/></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smtClean="0"/>
              <a:t>同行者が商品に与える価値</a:t>
            </a:r>
            <a:endParaRPr kumimoji="1" lang="ja-JP" altLang="en-US" dirty="0"/>
          </a:p>
        </p:txBody>
      </p:sp>
      <p:sp>
        <p:nvSpPr>
          <p:cNvPr id="3" name="サブタイトル 2"/>
          <p:cNvSpPr>
            <a:spLocks noGrp="1"/>
          </p:cNvSpPr>
          <p:nvPr>
            <p:ph type="subTitle" idx="1"/>
          </p:nvPr>
        </p:nvSpPr>
        <p:spPr>
          <a:xfrm>
            <a:off x="1219200" y="5124450"/>
            <a:ext cx="6858000" cy="680814"/>
          </a:xfrm>
        </p:spPr>
        <p:txBody>
          <a:bodyPr>
            <a:noAutofit/>
          </a:bodyPr>
          <a:lstStyle/>
          <a:p>
            <a:r>
              <a:rPr kumimoji="1" lang="ja-JP" altLang="en-US" dirty="0" smtClean="0">
                <a:latin typeface="+mn-ea"/>
                <a:ea typeface="+mn-ea"/>
              </a:rPr>
              <a:t>伊丹綾香　今村真夕　川田健人</a:t>
            </a:r>
            <a:r>
              <a:rPr lang="ja-JP" altLang="en-US" dirty="0">
                <a:latin typeface="+mn-ea"/>
                <a:ea typeface="+mn-ea"/>
              </a:rPr>
              <a:t>　</a:t>
            </a:r>
            <a:r>
              <a:rPr lang="ja-JP" altLang="en-US" dirty="0" smtClean="0">
                <a:latin typeface="+mn-ea"/>
                <a:ea typeface="+mn-ea"/>
              </a:rPr>
              <a:t>河野友奈　藤江宏多</a:t>
            </a:r>
            <a:endParaRPr kumimoji="1" lang="ja-JP" altLang="en-US" dirty="0">
              <a:latin typeface="+mn-ea"/>
              <a:ea typeface="+mn-ea"/>
            </a:endParaRPr>
          </a:p>
        </p:txBody>
      </p:sp>
      <p:sp>
        <p:nvSpPr>
          <p:cNvPr id="4" name="スライド番号プレースホルダ 3"/>
          <p:cNvSpPr>
            <a:spLocks noGrp="1"/>
          </p:cNvSpPr>
          <p:nvPr>
            <p:ph type="sldNum" sz="quarter" idx="12"/>
          </p:nvPr>
        </p:nvSpPr>
        <p:spPr/>
        <p:txBody>
          <a:bodyPr/>
          <a:lstStyle/>
          <a:p>
            <a:fld id="{B29933C5-EAD1-482D-8AC3-B23FD5C3ED06}" type="slidenum">
              <a:rPr kumimoji="1" lang="ja-JP" altLang="en-US" smtClean="0"/>
              <a:pPr/>
              <a:t>1</a:t>
            </a:fld>
            <a:endParaRPr kumimoji="1" lang="ja-JP"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同行者の役割</a:t>
            </a:r>
            <a:endParaRPr kumimoji="1" lang="ja-JP" altLang="en-US" dirty="0"/>
          </a:p>
        </p:txBody>
      </p:sp>
      <p:sp>
        <p:nvSpPr>
          <p:cNvPr id="3" name="スライド番号プレースホルダー 2"/>
          <p:cNvSpPr>
            <a:spLocks noGrp="1"/>
          </p:cNvSpPr>
          <p:nvPr>
            <p:ph type="sldNum" sz="quarter" idx="12"/>
          </p:nvPr>
        </p:nvSpPr>
        <p:spPr/>
        <p:txBody>
          <a:bodyPr/>
          <a:lstStyle/>
          <a:p>
            <a:fld id="{B29933C5-EAD1-482D-8AC3-B23FD5C3ED06}" type="slidenum">
              <a:rPr kumimoji="1" lang="ja-JP" altLang="en-US" smtClean="0"/>
              <a:pPr/>
              <a:t>10</a:t>
            </a:fld>
            <a:endParaRPr kumimoji="1" lang="ja-JP" altLang="en-US"/>
          </a:p>
        </p:txBody>
      </p:sp>
      <p:sp>
        <p:nvSpPr>
          <p:cNvPr id="4" name="テキスト ボックス 3"/>
          <p:cNvSpPr txBox="1"/>
          <p:nvPr/>
        </p:nvSpPr>
        <p:spPr>
          <a:xfrm>
            <a:off x="508238" y="1484784"/>
            <a:ext cx="4099199" cy="523220"/>
          </a:xfrm>
          <a:prstGeom prst="rect">
            <a:avLst/>
          </a:prstGeom>
          <a:solidFill>
            <a:schemeClr val="bg1"/>
          </a:solidFill>
          <a:ln w="38100">
            <a:solidFill>
              <a:schemeClr val="bg1"/>
            </a:solidFill>
          </a:ln>
        </p:spPr>
        <p:txBody>
          <a:bodyPr wrap="none" rtlCol="0">
            <a:spAutoFit/>
          </a:bodyPr>
          <a:lstStyle/>
          <a:p>
            <a:r>
              <a:rPr lang="ja-JP" altLang="en-US" sz="2800" u="sng" dirty="0" smtClean="0"/>
              <a:t>同行者を連れて行く動機  </a:t>
            </a:r>
            <a:endParaRPr kumimoji="1" lang="ja-JP" altLang="en-US" sz="2400" u="sng" dirty="0"/>
          </a:p>
        </p:txBody>
      </p:sp>
      <p:grpSp>
        <p:nvGrpSpPr>
          <p:cNvPr id="13" name="グループ化 12"/>
          <p:cNvGrpSpPr/>
          <p:nvPr/>
        </p:nvGrpSpPr>
        <p:grpSpPr>
          <a:xfrm>
            <a:off x="641472" y="2173864"/>
            <a:ext cx="2404361" cy="2407263"/>
            <a:chOff x="641473" y="2132856"/>
            <a:chExt cx="2131280" cy="2448272"/>
          </a:xfrm>
        </p:grpSpPr>
        <p:sp>
          <p:nvSpPr>
            <p:cNvPr id="6" name="テキスト ボックス 5"/>
            <p:cNvSpPr txBox="1"/>
            <p:nvPr/>
          </p:nvSpPr>
          <p:spPr>
            <a:xfrm>
              <a:off x="973516" y="2401284"/>
              <a:ext cx="1622560" cy="461665"/>
            </a:xfrm>
            <a:prstGeom prst="rect">
              <a:avLst/>
            </a:prstGeom>
            <a:noFill/>
          </p:spPr>
          <p:txBody>
            <a:bodyPr wrap="none" rtlCol="0">
              <a:spAutoFit/>
            </a:bodyPr>
            <a:lstStyle/>
            <a:p>
              <a:r>
                <a:rPr kumimoji="1" lang="ja-JP" altLang="en-US" sz="2400" dirty="0" smtClean="0"/>
                <a:t>情報ソース</a:t>
              </a:r>
              <a:endParaRPr kumimoji="1" lang="ja-JP" altLang="en-US" sz="2400" dirty="0"/>
            </a:p>
          </p:txBody>
        </p:sp>
        <p:sp>
          <p:nvSpPr>
            <p:cNvPr id="14" name="テキスト ボックス 13"/>
            <p:cNvSpPr txBox="1"/>
            <p:nvPr/>
          </p:nvSpPr>
          <p:spPr>
            <a:xfrm>
              <a:off x="830553" y="3998816"/>
              <a:ext cx="1765523" cy="406926"/>
            </a:xfrm>
            <a:prstGeom prst="rect">
              <a:avLst/>
            </a:prstGeom>
            <a:noFill/>
          </p:spPr>
          <p:txBody>
            <a:bodyPr wrap="square" rtlCol="0">
              <a:spAutoFit/>
            </a:bodyPr>
            <a:lstStyle/>
            <a:p>
              <a:pPr algn="ctr"/>
              <a:r>
                <a:rPr lang="ja-JP" altLang="en-US" sz="2000" b="1" dirty="0"/>
                <a:t>口</a:t>
              </a:r>
              <a:r>
                <a:rPr lang="ja-JP" altLang="en-US" sz="2000" b="1" dirty="0" smtClean="0"/>
                <a:t>コミ・ネット</a:t>
              </a:r>
              <a:endParaRPr kumimoji="1" lang="ja-JP" altLang="en-US" sz="2000" b="1" dirty="0"/>
            </a:p>
          </p:txBody>
        </p:sp>
        <p:sp>
          <p:nvSpPr>
            <p:cNvPr id="20" name="下矢印 19"/>
            <p:cNvSpPr/>
            <p:nvPr/>
          </p:nvSpPr>
          <p:spPr>
            <a:xfrm>
              <a:off x="1230436" y="3075222"/>
              <a:ext cx="940759" cy="7676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 4"/>
            <p:cNvSpPr/>
            <p:nvPr/>
          </p:nvSpPr>
          <p:spPr>
            <a:xfrm>
              <a:off x="641473" y="2132856"/>
              <a:ext cx="2131280" cy="24482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2" name="グループ化 11"/>
          <p:cNvGrpSpPr/>
          <p:nvPr/>
        </p:nvGrpSpPr>
        <p:grpSpPr>
          <a:xfrm>
            <a:off x="6192231" y="2204299"/>
            <a:ext cx="2554069" cy="2448272"/>
            <a:chOff x="5904722" y="2132856"/>
            <a:chExt cx="2554069" cy="2448272"/>
          </a:xfrm>
        </p:grpSpPr>
        <p:sp>
          <p:nvSpPr>
            <p:cNvPr id="7" name="テキスト ボックス 6"/>
            <p:cNvSpPr txBox="1"/>
            <p:nvPr/>
          </p:nvSpPr>
          <p:spPr>
            <a:xfrm>
              <a:off x="6012205" y="2410097"/>
              <a:ext cx="2339102" cy="461665"/>
            </a:xfrm>
            <a:prstGeom prst="rect">
              <a:avLst/>
            </a:prstGeom>
            <a:noFill/>
          </p:spPr>
          <p:txBody>
            <a:bodyPr wrap="none" rtlCol="0">
              <a:spAutoFit/>
            </a:bodyPr>
            <a:lstStyle/>
            <a:p>
              <a:r>
                <a:rPr lang="ja-JP" altLang="en-US" sz="2400" dirty="0" smtClean="0"/>
                <a:t>不確実性の低減</a:t>
              </a:r>
              <a:endParaRPr kumimoji="1" lang="ja-JP" altLang="en-US" sz="2400" dirty="0"/>
            </a:p>
          </p:txBody>
        </p:sp>
        <p:sp>
          <p:nvSpPr>
            <p:cNvPr id="15" name="テキスト ボックス 14"/>
            <p:cNvSpPr txBox="1"/>
            <p:nvPr/>
          </p:nvSpPr>
          <p:spPr>
            <a:xfrm>
              <a:off x="6702297" y="3943852"/>
              <a:ext cx="958917" cy="400110"/>
            </a:xfrm>
            <a:prstGeom prst="rect">
              <a:avLst/>
            </a:prstGeom>
            <a:noFill/>
          </p:spPr>
          <p:txBody>
            <a:bodyPr wrap="none" rtlCol="0">
              <a:spAutoFit/>
            </a:bodyPr>
            <a:lstStyle/>
            <a:p>
              <a:r>
                <a:rPr kumimoji="1" lang="ja-JP" altLang="en-US" sz="2000" b="1" dirty="0" smtClean="0"/>
                <a:t>販売員</a:t>
              </a:r>
              <a:endParaRPr kumimoji="1" lang="ja-JP" altLang="en-US" sz="2000" b="1" dirty="0"/>
            </a:p>
          </p:txBody>
        </p:sp>
        <p:sp>
          <p:nvSpPr>
            <p:cNvPr id="22" name="下矢印 21"/>
            <p:cNvSpPr/>
            <p:nvPr/>
          </p:nvSpPr>
          <p:spPr>
            <a:xfrm>
              <a:off x="6622572" y="3075222"/>
              <a:ext cx="1080120"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5904722" y="2132856"/>
              <a:ext cx="2554069" cy="24482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grpSp>
      <p:grpSp>
        <p:nvGrpSpPr>
          <p:cNvPr id="11" name="グループ化 10"/>
          <p:cNvGrpSpPr/>
          <p:nvPr/>
        </p:nvGrpSpPr>
        <p:grpSpPr>
          <a:xfrm>
            <a:off x="3203848" y="2173865"/>
            <a:ext cx="2817690" cy="2448272"/>
            <a:chOff x="2906438" y="2132856"/>
            <a:chExt cx="2817690" cy="2448272"/>
          </a:xfrm>
        </p:grpSpPr>
        <p:sp>
          <p:nvSpPr>
            <p:cNvPr id="8" name="テキスト ボックス 7"/>
            <p:cNvSpPr txBox="1"/>
            <p:nvPr/>
          </p:nvSpPr>
          <p:spPr>
            <a:xfrm>
              <a:off x="2906438" y="2410097"/>
              <a:ext cx="2807179" cy="461665"/>
            </a:xfrm>
            <a:prstGeom prst="rect">
              <a:avLst/>
            </a:prstGeom>
            <a:noFill/>
          </p:spPr>
          <p:txBody>
            <a:bodyPr wrap="none" rtlCol="0">
              <a:spAutoFit/>
            </a:bodyPr>
            <a:lstStyle/>
            <a:p>
              <a:r>
                <a:rPr kumimoji="1" lang="ja-JP" altLang="en-US" sz="2400" b="1" dirty="0" smtClean="0"/>
                <a:t>買い物自体の楽しさ</a:t>
              </a:r>
              <a:endParaRPr kumimoji="1" lang="ja-JP" altLang="en-US" sz="2400" b="1" dirty="0"/>
            </a:p>
          </p:txBody>
        </p:sp>
        <p:sp>
          <p:nvSpPr>
            <p:cNvPr id="16" name="テキスト ボックス 15"/>
            <p:cNvSpPr txBox="1"/>
            <p:nvPr/>
          </p:nvSpPr>
          <p:spPr>
            <a:xfrm>
              <a:off x="3074154" y="3943509"/>
              <a:ext cx="2542684" cy="461665"/>
            </a:xfrm>
            <a:prstGeom prst="rect">
              <a:avLst/>
            </a:prstGeom>
            <a:noFill/>
          </p:spPr>
          <p:txBody>
            <a:bodyPr wrap="none" rtlCol="0">
              <a:spAutoFit/>
            </a:bodyPr>
            <a:lstStyle/>
            <a:p>
              <a:r>
                <a:rPr kumimoji="1" lang="ja-JP" altLang="en-US" sz="2400" b="1" dirty="0" smtClean="0">
                  <a:solidFill>
                    <a:srgbClr val="FF0000"/>
                  </a:solidFill>
                </a:rPr>
                <a:t>同行者でこその力</a:t>
              </a:r>
              <a:endParaRPr kumimoji="1" lang="ja-JP" altLang="en-US" sz="2400" b="1" dirty="0">
                <a:solidFill>
                  <a:srgbClr val="FF0000"/>
                </a:solidFill>
              </a:endParaRPr>
            </a:p>
          </p:txBody>
        </p:sp>
        <p:sp>
          <p:nvSpPr>
            <p:cNvPr id="21" name="下矢印 20"/>
            <p:cNvSpPr/>
            <p:nvPr/>
          </p:nvSpPr>
          <p:spPr>
            <a:xfrm>
              <a:off x="3841440" y="3087440"/>
              <a:ext cx="1008112" cy="7676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角丸四角形 9"/>
            <p:cNvSpPr/>
            <p:nvPr/>
          </p:nvSpPr>
          <p:spPr>
            <a:xfrm>
              <a:off x="2915816" y="2132856"/>
              <a:ext cx="2808312" cy="24482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25" name="Picture 14" descr="http://kids.wanpug.com/illust/illust2625.png"/>
          <p:cNvPicPr>
            <a:picLocks noChangeAspect="1" noChangeArrowheads="1"/>
          </p:cNvPicPr>
          <p:nvPr/>
        </p:nvPicPr>
        <p:blipFill>
          <a:blip r:embed="rId2" cstate="print"/>
          <a:srcRect/>
          <a:stretch>
            <a:fillRect/>
          </a:stretch>
        </p:blipFill>
        <p:spPr bwMode="auto">
          <a:xfrm>
            <a:off x="2979623" y="4929525"/>
            <a:ext cx="3852600" cy="1315749"/>
          </a:xfrm>
          <a:prstGeom prst="rect">
            <a:avLst/>
          </a:prstGeom>
          <a:noFill/>
        </p:spPr>
      </p:pic>
      <p:pic>
        <p:nvPicPr>
          <p:cNvPr id="23" name="Picture 12" descr="http://kids.wanpug.com/illust/illust237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1458" y="4133192"/>
            <a:ext cx="1142923" cy="124285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6" descr="http://kids.wanpug.com/illust/illust2669.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72400" y="3744980"/>
            <a:ext cx="799386" cy="1184545"/>
          </a:xfrm>
          <a:prstGeom prst="rect">
            <a:avLst/>
          </a:prstGeom>
          <a:noFill/>
          <a:extLst>
            <a:ext uri="{909E8E84-426E-40dd-AFC4-6F175D3DCCD1}">
              <a14:hiddenFill xmlns:a14="http://schemas.microsoft.com/office/drawing/2010/main">
                <a:solidFill>
                  <a:srgbClr val="FFFFFF"/>
                </a:solidFill>
              </a14:hiddenFill>
            </a:ext>
          </a:extLst>
        </p:spPr>
      </p:pic>
      <p:sp>
        <p:nvSpPr>
          <p:cNvPr id="17" name="テキスト ボックス 16"/>
          <p:cNvSpPr txBox="1"/>
          <p:nvPr/>
        </p:nvSpPr>
        <p:spPr>
          <a:xfrm>
            <a:off x="6516216" y="5191376"/>
            <a:ext cx="2324675" cy="369332"/>
          </a:xfrm>
          <a:prstGeom prst="rect">
            <a:avLst/>
          </a:prstGeom>
          <a:noFill/>
        </p:spPr>
        <p:txBody>
          <a:bodyPr wrap="none" rtlCol="0">
            <a:spAutoFit/>
          </a:bodyPr>
          <a:lstStyle/>
          <a:p>
            <a:r>
              <a:rPr lang="ja-JP" altLang="en-US" dirty="0" smtClean="0"/>
              <a:t>（井上、</a:t>
            </a:r>
            <a:r>
              <a:rPr lang="en-US" altLang="ja-JP" dirty="0"/>
              <a:t>2005</a:t>
            </a:r>
            <a:r>
              <a:rPr lang="ja-JP" altLang="en-US" dirty="0" smtClean="0"/>
              <a:t>より作成）</a:t>
            </a:r>
            <a:endParaRPr kumimoji="1" lang="ja-JP" altLang="en-US" dirty="0"/>
          </a:p>
        </p:txBody>
      </p:sp>
    </p:spTree>
    <p:extLst>
      <p:ext uri="{BB962C8B-B14F-4D97-AF65-F5344CB8AC3E}">
        <p14:creationId xmlns:p14="http://schemas.microsoft.com/office/powerpoint/2010/main" val="7320343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同行者の事例</a:t>
            </a:r>
            <a:endParaRPr kumimoji="1" lang="ja-JP" altLang="en-US" dirty="0"/>
          </a:p>
        </p:txBody>
      </p:sp>
      <p:sp>
        <p:nvSpPr>
          <p:cNvPr id="4" name="スライド番号プレースホルダ 3"/>
          <p:cNvSpPr>
            <a:spLocks noGrp="1"/>
          </p:cNvSpPr>
          <p:nvPr>
            <p:ph type="sldNum" sz="quarter" idx="12"/>
          </p:nvPr>
        </p:nvSpPr>
        <p:spPr/>
        <p:txBody>
          <a:bodyPr/>
          <a:lstStyle/>
          <a:p>
            <a:fld id="{B29933C5-EAD1-482D-8AC3-B23FD5C3ED06}" type="slidenum">
              <a:rPr kumimoji="1" lang="ja-JP" altLang="en-US" smtClean="0"/>
              <a:pPr/>
              <a:t>11</a:t>
            </a:fld>
            <a:endParaRPr kumimoji="1" lang="ja-JP" altLang="en-US"/>
          </a:p>
        </p:txBody>
      </p:sp>
      <p:pic>
        <p:nvPicPr>
          <p:cNvPr id="7" name="Picture 12" descr="http://kids.wanpug.com/illust/illust3439.png"/>
          <p:cNvPicPr>
            <a:picLocks noChangeAspect="1" noChangeArrowheads="1"/>
          </p:cNvPicPr>
          <p:nvPr/>
        </p:nvPicPr>
        <p:blipFill>
          <a:blip r:embed="rId3" cstate="print"/>
          <a:srcRect/>
          <a:stretch>
            <a:fillRect/>
          </a:stretch>
        </p:blipFill>
        <p:spPr bwMode="auto">
          <a:xfrm>
            <a:off x="395536" y="1556792"/>
            <a:ext cx="3347864" cy="2234763"/>
          </a:xfrm>
          <a:prstGeom prst="rect">
            <a:avLst/>
          </a:prstGeom>
          <a:noFill/>
        </p:spPr>
      </p:pic>
      <p:pic>
        <p:nvPicPr>
          <p:cNvPr id="8" name="Picture 2" descr="http://kids.wanpug.com/illust/illust2052.png"/>
          <p:cNvPicPr>
            <a:picLocks noChangeAspect="1" noChangeArrowheads="1"/>
          </p:cNvPicPr>
          <p:nvPr/>
        </p:nvPicPr>
        <p:blipFill>
          <a:blip r:embed="rId4" cstate="print"/>
          <a:srcRect/>
          <a:stretch>
            <a:fillRect/>
          </a:stretch>
        </p:blipFill>
        <p:spPr bwMode="auto">
          <a:xfrm>
            <a:off x="5835837" y="3791555"/>
            <a:ext cx="2444760" cy="2304256"/>
          </a:xfrm>
          <a:prstGeom prst="rect">
            <a:avLst/>
          </a:prstGeom>
          <a:noFill/>
        </p:spPr>
      </p:pic>
      <p:sp>
        <p:nvSpPr>
          <p:cNvPr id="9" name="雲形吹き出し 8"/>
          <p:cNvSpPr/>
          <p:nvPr/>
        </p:nvSpPr>
        <p:spPr>
          <a:xfrm rot="392189">
            <a:off x="44750" y="1049160"/>
            <a:ext cx="5228493" cy="4042876"/>
          </a:xfrm>
          <a:prstGeom prst="cloudCallout">
            <a:avLst>
              <a:gd name="adj1" fmla="val 61322"/>
              <a:gd name="adj2" fmla="val 33013"/>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Picture 16" descr="http://kids.wanpug.com/illust/illust3690.png"/>
          <p:cNvPicPr>
            <a:picLocks noChangeAspect="1" noChangeArrowheads="1"/>
          </p:cNvPicPr>
          <p:nvPr/>
        </p:nvPicPr>
        <p:blipFill>
          <a:blip r:embed="rId5" cstate="print"/>
          <a:srcRect/>
          <a:stretch>
            <a:fillRect/>
          </a:stretch>
        </p:blipFill>
        <p:spPr bwMode="auto">
          <a:xfrm>
            <a:off x="2286983" y="2674173"/>
            <a:ext cx="2448272" cy="2140374"/>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機能的価値と機能以外の価値</a:t>
            </a:r>
            <a:endParaRPr kumimoji="1" lang="ja-JP" altLang="en-US" dirty="0"/>
          </a:p>
        </p:txBody>
      </p:sp>
      <p:sp>
        <p:nvSpPr>
          <p:cNvPr id="4" name="スライド番号プレースホルダ 3"/>
          <p:cNvSpPr>
            <a:spLocks noGrp="1"/>
          </p:cNvSpPr>
          <p:nvPr>
            <p:ph type="sldNum" sz="quarter" idx="12"/>
          </p:nvPr>
        </p:nvSpPr>
        <p:spPr/>
        <p:txBody>
          <a:bodyPr/>
          <a:lstStyle/>
          <a:p>
            <a:fld id="{B29933C5-EAD1-482D-8AC3-B23FD5C3ED06}" type="slidenum">
              <a:rPr kumimoji="1" lang="ja-JP" altLang="en-US" smtClean="0"/>
              <a:pPr/>
              <a:t>12</a:t>
            </a:fld>
            <a:endParaRPr kumimoji="1" lang="ja-JP" altLang="en-US"/>
          </a:p>
        </p:txBody>
      </p:sp>
      <p:sp>
        <p:nvSpPr>
          <p:cNvPr id="9" name="テキスト ボックス 8"/>
          <p:cNvSpPr txBox="1"/>
          <p:nvPr/>
        </p:nvSpPr>
        <p:spPr>
          <a:xfrm>
            <a:off x="481853" y="2068818"/>
            <a:ext cx="2577950" cy="400110"/>
          </a:xfrm>
          <a:prstGeom prst="rect">
            <a:avLst/>
          </a:prstGeom>
          <a:noFill/>
        </p:spPr>
        <p:txBody>
          <a:bodyPr wrap="none" rtlCol="0">
            <a:spAutoFit/>
          </a:bodyPr>
          <a:lstStyle/>
          <a:p>
            <a:r>
              <a:rPr kumimoji="1" lang="ja-JP" altLang="en-US" sz="2000" b="1" dirty="0" smtClean="0"/>
              <a:t>非機能的価値とは・・・</a:t>
            </a:r>
            <a:endParaRPr kumimoji="1" lang="ja-JP" altLang="en-US" sz="2000" b="1" dirty="0"/>
          </a:p>
        </p:txBody>
      </p:sp>
      <p:sp>
        <p:nvSpPr>
          <p:cNvPr id="21" name="正方形/長方形 20"/>
          <p:cNvSpPr/>
          <p:nvPr/>
        </p:nvSpPr>
        <p:spPr>
          <a:xfrm>
            <a:off x="4242894" y="4373093"/>
            <a:ext cx="4793399" cy="954107"/>
          </a:xfrm>
          <a:prstGeom prst="rect">
            <a:avLst/>
          </a:prstGeom>
        </p:spPr>
        <p:txBody>
          <a:bodyPr wrap="square">
            <a:spAutoFit/>
          </a:bodyPr>
          <a:lstStyle/>
          <a:p>
            <a:pPr algn="ctr">
              <a:buNone/>
            </a:pPr>
            <a:r>
              <a:rPr lang="ja-JP" altLang="en-US" sz="2800" dirty="0" smtClean="0"/>
              <a:t>機能以外の価値の重要性が</a:t>
            </a:r>
            <a:endParaRPr lang="en-US" altLang="ja-JP" sz="2800" dirty="0" smtClean="0"/>
          </a:p>
          <a:p>
            <a:pPr algn="ctr">
              <a:buNone/>
            </a:pPr>
            <a:r>
              <a:rPr lang="ja-JP" altLang="en-US" sz="2800" dirty="0" smtClean="0"/>
              <a:t>年々高まっている</a:t>
            </a:r>
            <a:endParaRPr lang="ja-JP" altLang="en-US" sz="2800" dirty="0"/>
          </a:p>
        </p:txBody>
      </p:sp>
      <p:grpSp>
        <p:nvGrpSpPr>
          <p:cNvPr id="25" name="グループ化 24"/>
          <p:cNvGrpSpPr/>
          <p:nvPr/>
        </p:nvGrpSpPr>
        <p:grpSpPr>
          <a:xfrm>
            <a:off x="400102" y="3834352"/>
            <a:ext cx="3328360" cy="1563285"/>
            <a:chOff x="404966" y="2945835"/>
            <a:chExt cx="3328360" cy="1563285"/>
          </a:xfrm>
        </p:grpSpPr>
        <p:sp>
          <p:nvSpPr>
            <p:cNvPr id="13" name="テキスト ボックス 12"/>
            <p:cNvSpPr txBox="1"/>
            <p:nvPr/>
          </p:nvSpPr>
          <p:spPr>
            <a:xfrm>
              <a:off x="452423" y="3356991"/>
              <a:ext cx="3280902" cy="1015663"/>
            </a:xfrm>
            <a:prstGeom prst="rect">
              <a:avLst/>
            </a:prstGeom>
            <a:noFill/>
          </p:spPr>
          <p:txBody>
            <a:bodyPr wrap="square" rtlCol="0">
              <a:spAutoFit/>
            </a:bodyPr>
            <a:lstStyle/>
            <a:p>
              <a:r>
                <a:rPr lang="en-US" altLang="ja-JP" sz="2000" dirty="0"/>
                <a:t>1999</a:t>
              </a:r>
              <a:r>
                <a:rPr lang="ja-JP" altLang="en-US" sz="2000" dirty="0"/>
                <a:t> ： 経験</a:t>
              </a:r>
              <a:r>
                <a:rPr lang="ja-JP" altLang="en-US" sz="2000" dirty="0" smtClean="0"/>
                <a:t>価値</a:t>
              </a:r>
              <a:endParaRPr lang="en-US" altLang="ja-JP" sz="2000" dirty="0" smtClean="0"/>
            </a:p>
            <a:p>
              <a:r>
                <a:rPr lang="en-US" altLang="ja-JP" sz="2000" dirty="0" smtClean="0"/>
                <a:t>2006</a:t>
              </a:r>
              <a:r>
                <a:rPr lang="ja-JP" altLang="en-US" sz="2000" dirty="0"/>
                <a:t> </a:t>
              </a:r>
              <a:r>
                <a:rPr lang="ja-JP" altLang="en-US" sz="2000" dirty="0" smtClean="0"/>
                <a:t>： 意味的価値</a:t>
              </a:r>
              <a:endParaRPr lang="en-US" altLang="ja-JP" sz="2000" dirty="0" smtClean="0"/>
            </a:p>
            <a:p>
              <a:r>
                <a:rPr lang="en-US" altLang="ja-JP" sz="2000" dirty="0" smtClean="0"/>
                <a:t>2007 </a:t>
              </a:r>
              <a:r>
                <a:rPr lang="ja-JP" altLang="en-US" sz="2000" dirty="0" smtClean="0"/>
                <a:t>：</a:t>
              </a:r>
              <a:r>
                <a:rPr lang="en-US" altLang="ja-JP" sz="2000" dirty="0" smtClean="0"/>
                <a:t> </a:t>
              </a:r>
              <a:r>
                <a:rPr lang="ja-JP" altLang="en-US" sz="2000" dirty="0" smtClean="0"/>
                <a:t>情緒的価値　　</a:t>
              </a:r>
              <a:r>
                <a:rPr lang="en-US" altLang="ja-JP" sz="2000" dirty="0" smtClean="0"/>
                <a:t>…</a:t>
              </a:r>
            </a:p>
          </p:txBody>
        </p:sp>
        <p:sp>
          <p:nvSpPr>
            <p:cNvPr id="22" name="角丸四角形 21"/>
            <p:cNvSpPr/>
            <p:nvPr/>
          </p:nvSpPr>
          <p:spPr>
            <a:xfrm>
              <a:off x="404966" y="3157677"/>
              <a:ext cx="3328360" cy="1351443"/>
            </a:xfrm>
            <a:prstGeom prst="round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766802" y="2945835"/>
              <a:ext cx="1043876" cy="400110"/>
            </a:xfrm>
            <a:prstGeom prst="rect">
              <a:avLst/>
            </a:prstGeom>
            <a:solidFill>
              <a:schemeClr val="bg1"/>
            </a:solidFill>
            <a:ln>
              <a:solidFill>
                <a:srgbClr val="FFC000"/>
              </a:solidFill>
            </a:ln>
          </p:spPr>
          <p:txBody>
            <a:bodyPr wrap="none" rtlCol="0">
              <a:spAutoFit/>
            </a:bodyPr>
            <a:lstStyle/>
            <a:p>
              <a:r>
                <a:rPr kumimoji="1" lang="ja-JP" altLang="en-US" sz="2000" b="1" dirty="0" smtClean="0"/>
                <a:t>　研究　</a:t>
              </a:r>
              <a:endParaRPr kumimoji="1" lang="ja-JP" altLang="en-US" sz="2000" b="1" dirty="0"/>
            </a:p>
          </p:txBody>
        </p:sp>
      </p:grpSp>
      <p:sp>
        <p:nvSpPr>
          <p:cNvPr id="26" name="テキスト ボックス 25"/>
          <p:cNvSpPr txBox="1"/>
          <p:nvPr/>
        </p:nvSpPr>
        <p:spPr>
          <a:xfrm>
            <a:off x="426093" y="5763055"/>
            <a:ext cx="7600157" cy="584775"/>
          </a:xfrm>
          <a:prstGeom prst="rect">
            <a:avLst/>
          </a:prstGeom>
          <a:noFill/>
        </p:spPr>
        <p:txBody>
          <a:bodyPr wrap="none" rtlCol="0">
            <a:spAutoFit/>
          </a:bodyPr>
          <a:lstStyle/>
          <a:p>
            <a:r>
              <a:rPr lang="ja-JP" altLang="en-US" sz="3200" dirty="0"/>
              <a:t>なぜ</a:t>
            </a:r>
            <a:r>
              <a:rPr kumimoji="1" lang="ja-JP" altLang="en-US" sz="2800" dirty="0" smtClean="0"/>
              <a:t>機能的以外の価値が重要視されているのか</a:t>
            </a:r>
            <a:endParaRPr kumimoji="1" lang="ja-JP" altLang="en-US" sz="2800" dirty="0"/>
          </a:p>
        </p:txBody>
      </p:sp>
      <p:pic>
        <p:nvPicPr>
          <p:cNvPr id="29" name="Picture 8" descr="http://kids.wanpug.com/illust/illust2016.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68651" y="5532440"/>
            <a:ext cx="1034674" cy="1315612"/>
          </a:xfrm>
          <a:prstGeom prst="rect">
            <a:avLst/>
          </a:prstGeom>
          <a:noFill/>
          <a:extLst>
            <a:ext uri="{909E8E84-426E-40dd-AFC4-6F175D3DCCD1}">
              <a14:hiddenFill xmlns:a14="http://schemas.microsoft.com/office/drawing/2010/main">
                <a:solidFill>
                  <a:srgbClr val="FFFFFF"/>
                </a:solidFill>
              </a14:hiddenFill>
            </a:ext>
          </a:extLst>
        </p:spPr>
      </p:pic>
      <p:sp>
        <p:nvSpPr>
          <p:cNvPr id="5" name="正方形/長方形 4"/>
          <p:cNvSpPr/>
          <p:nvPr/>
        </p:nvSpPr>
        <p:spPr>
          <a:xfrm>
            <a:off x="510433" y="2468928"/>
            <a:ext cx="8352928" cy="119404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角丸四角形 6"/>
          <p:cNvSpPr/>
          <p:nvPr/>
        </p:nvSpPr>
        <p:spPr>
          <a:xfrm>
            <a:off x="4433499" y="4234461"/>
            <a:ext cx="4369826" cy="1163176"/>
          </a:xfrm>
          <a:prstGeom prst="round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3" name="図 22" descr="point.wmf"/>
          <p:cNvPicPr>
            <a:picLocks noChangeAspect="1"/>
          </p:cNvPicPr>
          <p:nvPr/>
        </p:nvPicPr>
        <p:blipFill>
          <a:blip r:embed="rId4" cstate="print"/>
          <a:stretch>
            <a:fillRect/>
          </a:stretch>
        </p:blipFill>
        <p:spPr>
          <a:xfrm>
            <a:off x="4209730" y="3806519"/>
            <a:ext cx="1489446" cy="566574"/>
          </a:xfrm>
          <a:prstGeom prst="rect">
            <a:avLst/>
          </a:prstGeom>
        </p:spPr>
      </p:pic>
      <p:sp>
        <p:nvSpPr>
          <p:cNvPr id="10" name="右矢印 9"/>
          <p:cNvSpPr/>
          <p:nvPr/>
        </p:nvSpPr>
        <p:spPr>
          <a:xfrm>
            <a:off x="3823736" y="4373093"/>
            <a:ext cx="504057" cy="7604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1475656" y="1349084"/>
            <a:ext cx="1980029" cy="523220"/>
          </a:xfrm>
          <a:prstGeom prst="rect">
            <a:avLst/>
          </a:prstGeom>
          <a:noFill/>
        </p:spPr>
        <p:txBody>
          <a:bodyPr wrap="none" rtlCol="0">
            <a:spAutoFit/>
          </a:bodyPr>
          <a:lstStyle/>
          <a:p>
            <a:r>
              <a:rPr kumimoji="1" lang="ja-JP" altLang="en-US" sz="2800" dirty="0" smtClean="0"/>
              <a:t>機能的価値</a:t>
            </a:r>
            <a:endParaRPr kumimoji="1" lang="ja-JP" altLang="en-US" sz="2800" dirty="0"/>
          </a:p>
        </p:txBody>
      </p:sp>
      <p:sp>
        <p:nvSpPr>
          <p:cNvPr id="11" name="正方形/長方形 10"/>
          <p:cNvSpPr/>
          <p:nvPr/>
        </p:nvSpPr>
        <p:spPr>
          <a:xfrm>
            <a:off x="6372200" y="3293642"/>
            <a:ext cx="1544012" cy="369332"/>
          </a:xfrm>
          <a:prstGeom prst="rect">
            <a:avLst/>
          </a:prstGeom>
        </p:spPr>
        <p:txBody>
          <a:bodyPr wrap="none">
            <a:spAutoFit/>
          </a:bodyPr>
          <a:lstStyle/>
          <a:p>
            <a:pPr>
              <a:buNone/>
            </a:pPr>
            <a:r>
              <a:rPr lang="ja-JP" altLang="en-US" dirty="0"/>
              <a:t>（延岡、</a:t>
            </a:r>
            <a:r>
              <a:rPr lang="en-US" altLang="ja-JP" dirty="0"/>
              <a:t>2008</a:t>
            </a:r>
            <a:r>
              <a:rPr lang="ja-JP" altLang="en-US" dirty="0"/>
              <a:t>）</a:t>
            </a:r>
            <a:endParaRPr lang="en-US" altLang="ja-JP" dirty="0"/>
          </a:p>
        </p:txBody>
      </p:sp>
      <p:sp>
        <p:nvSpPr>
          <p:cNvPr id="12" name="正方形/長方形 11"/>
          <p:cNvSpPr/>
          <p:nvPr/>
        </p:nvSpPr>
        <p:spPr>
          <a:xfrm>
            <a:off x="518883" y="2528447"/>
            <a:ext cx="8078468" cy="830997"/>
          </a:xfrm>
          <a:prstGeom prst="rect">
            <a:avLst/>
          </a:prstGeom>
        </p:spPr>
        <p:txBody>
          <a:bodyPr wrap="square">
            <a:spAutoFit/>
          </a:bodyPr>
          <a:lstStyle/>
          <a:p>
            <a:pPr>
              <a:buNone/>
            </a:pPr>
            <a:r>
              <a:rPr lang="ja-JP" altLang="en-US" sz="2400" dirty="0"/>
              <a:t>特定の顧客が商品の特徴に</a:t>
            </a:r>
            <a:r>
              <a:rPr lang="ja-JP" altLang="en-US" sz="2400" dirty="0" smtClean="0"/>
              <a:t>関して</a:t>
            </a:r>
            <a:endParaRPr lang="en-US" altLang="ja-JP" sz="2400" dirty="0" smtClean="0"/>
          </a:p>
          <a:p>
            <a:pPr>
              <a:buNone/>
            </a:pPr>
            <a:r>
              <a:rPr lang="ja-JP" altLang="en-US" sz="2400" dirty="0" smtClean="0"/>
              <a:t>主観的</a:t>
            </a:r>
            <a:r>
              <a:rPr lang="ja-JP" altLang="en-US" sz="2400" dirty="0"/>
              <a:t>な解釈や意味づけすることによって創り出される価値</a:t>
            </a:r>
            <a:endParaRPr lang="en-US" altLang="ja-JP" sz="4000" dirty="0"/>
          </a:p>
        </p:txBody>
      </p:sp>
      <p:sp>
        <p:nvSpPr>
          <p:cNvPr id="14" name="左右矢印 13"/>
          <p:cNvSpPr/>
          <p:nvPr/>
        </p:nvSpPr>
        <p:spPr>
          <a:xfrm>
            <a:off x="3653477" y="1328637"/>
            <a:ext cx="920192" cy="564113"/>
          </a:xfrm>
          <a:prstGeom prst="leftRightArrow">
            <a:avLst>
              <a:gd name="adj1" fmla="val 22997"/>
              <a:gd name="adj2" fmla="val 44092"/>
            </a:avLst>
          </a:prstGeom>
          <a:solidFill>
            <a:schemeClr val="bg2">
              <a:lumMod val="60000"/>
              <a:lumOff val="4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4686897" y="1349084"/>
            <a:ext cx="2339102" cy="523220"/>
          </a:xfrm>
          <a:prstGeom prst="rect">
            <a:avLst/>
          </a:prstGeom>
          <a:noFill/>
        </p:spPr>
        <p:txBody>
          <a:bodyPr wrap="none" rtlCol="0">
            <a:spAutoFit/>
          </a:bodyPr>
          <a:lstStyle/>
          <a:p>
            <a:r>
              <a:rPr kumimoji="1" lang="ja-JP" altLang="en-US" sz="2800" dirty="0" smtClean="0"/>
              <a:t>非機能的価値</a:t>
            </a:r>
            <a:endParaRPr kumimoji="1" lang="ja-JP" altLang="en-US" sz="2800" dirty="0"/>
          </a:p>
        </p:txBody>
      </p:sp>
      <p:sp>
        <p:nvSpPr>
          <p:cNvPr id="16" name="角丸四角形 15"/>
          <p:cNvSpPr/>
          <p:nvPr/>
        </p:nvSpPr>
        <p:spPr>
          <a:xfrm>
            <a:off x="1283876" y="1240603"/>
            <a:ext cx="6198635" cy="740181"/>
          </a:xfrm>
          <a:prstGeom prst="roundRect">
            <a:avLst/>
          </a:prstGeom>
          <a:noFill/>
          <a:ln w="3810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71875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コモディティ</a:t>
            </a:r>
            <a:r>
              <a:rPr lang="ja-JP" altLang="en-US" dirty="0"/>
              <a:t>化</a:t>
            </a:r>
            <a:endParaRPr kumimoji="1" lang="ja-JP" altLang="en-US" dirty="0"/>
          </a:p>
        </p:txBody>
      </p:sp>
      <p:sp>
        <p:nvSpPr>
          <p:cNvPr id="4" name="スライド番号プレースホルダ 3"/>
          <p:cNvSpPr>
            <a:spLocks noGrp="1"/>
          </p:cNvSpPr>
          <p:nvPr>
            <p:ph type="sldNum" sz="quarter" idx="12"/>
          </p:nvPr>
        </p:nvSpPr>
        <p:spPr/>
        <p:txBody>
          <a:bodyPr/>
          <a:lstStyle/>
          <a:p>
            <a:fld id="{B29933C5-EAD1-482D-8AC3-B23FD5C3ED06}" type="slidenum">
              <a:rPr kumimoji="1" lang="ja-JP" altLang="en-US" smtClean="0"/>
              <a:pPr/>
              <a:t>13</a:t>
            </a:fld>
            <a:endParaRPr kumimoji="1" lang="ja-JP" altLang="en-US"/>
          </a:p>
        </p:txBody>
      </p:sp>
      <p:sp>
        <p:nvSpPr>
          <p:cNvPr id="3" name="コンテンツ プレースホルダ 2"/>
          <p:cNvSpPr>
            <a:spLocks noGrp="1"/>
          </p:cNvSpPr>
          <p:nvPr>
            <p:ph sz="quarter" idx="4294967295"/>
          </p:nvPr>
        </p:nvSpPr>
        <p:spPr>
          <a:xfrm>
            <a:off x="1492031" y="5164243"/>
            <a:ext cx="6048672" cy="1008112"/>
          </a:xfrm>
        </p:spPr>
        <p:txBody>
          <a:bodyPr>
            <a:normAutofit fontScale="47500" lnSpcReduction="20000"/>
          </a:bodyPr>
          <a:lstStyle/>
          <a:p>
            <a:pPr>
              <a:buNone/>
            </a:pPr>
            <a:r>
              <a:rPr lang="ja-JP" altLang="en-US" sz="4400" b="1" dirty="0" smtClean="0"/>
              <a:t>コモディティ化は</a:t>
            </a:r>
            <a:endParaRPr lang="en-US" altLang="ja-JP" sz="4400" b="1" dirty="0" smtClean="0"/>
          </a:p>
          <a:p>
            <a:pPr>
              <a:buNone/>
            </a:pPr>
            <a:r>
              <a:rPr lang="ja-JP" altLang="en-US" sz="4400" b="1" dirty="0" smtClean="0"/>
              <a:t>無視することのできない重要なマーケティング課題</a:t>
            </a:r>
            <a:r>
              <a:rPr lang="ja-JP" altLang="en-US" dirty="0" smtClean="0"/>
              <a:t>　</a:t>
            </a:r>
            <a:endParaRPr lang="en-US" altLang="ja-JP" dirty="0"/>
          </a:p>
          <a:p>
            <a:pPr>
              <a:buNone/>
            </a:pPr>
            <a:r>
              <a:rPr lang="ja-JP" altLang="en-US" sz="3800" dirty="0" smtClean="0"/>
              <a:t>　　　　　　　　　　　　　　　　　　　　　　　　　　　　</a:t>
            </a:r>
            <a:r>
              <a:rPr lang="en-US" altLang="ja-JP" sz="3800" dirty="0" smtClean="0"/>
              <a:t>(</a:t>
            </a:r>
            <a:r>
              <a:rPr kumimoji="1" lang="ja-JP" altLang="en-US" sz="3800" dirty="0" smtClean="0"/>
              <a:t>恩蔵、</a:t>
            </a:r>
            <a:r>
              <a:rPr kumimoji="1" lang="en-US" altLang="ja-JP" sz="3800" dirty="0" smtClean="0"/>
              <a:t>2012</a:t>
            </a:r>
            <a:r>
              <a:rPr lang="en-US" altLang="ja-JP" sz="3800" dirty="0" smtClean="0"/>
              <a:t>)</a:t>
            </a:r>
            <a:endParaRPr kumimoji="1" lang="ja-JP" altLang="en-US" dirty="0"/>
          </a:p>
        </p:txBody>
      </p:sp>
      <p:sp>
        <p:nvSpPr>
          <p:cNvPr id="9" name="正方形/長方形 8"/>
          <p:cNvSpPr/>
          <p:nvPr/>
        </p:nvSpPr>
        <p:spPr>
          <a:xfrm>
            <a:off x="614970" y="2754990"/>
            <a:ext cx="4172929" cy="1938992"/>
          </a:xfrm>
          <a:prstGeom prst="rect">
            <a:avLst/>
          </a:prstGeom>
        </p:spPr>
        <p:txBody>
          <a:bodyPr wrap="square">
            <a:spAutoFit/>
          </a:bodyPr>
          <a:lstStyle/>
          <a:p>
            <a:pPr>
              <a:buNone/>
            </a:pPr>
            <a:r>
              <a:rPr lang="ja-JP" altLang="en-US" sz="2000" dirty="0" smtClean="0"/>
              <a:t>企業間の技術的水準が</a:t>
            </a:r>
            <a:r>
              <a:rPr lang="ja-JP" altLang="en-US" sz="2000" dirty="0" smtClean="0">
                <a:solidFill>
                  <a:srgbClr val="FF0000"/>
                </a:solidFill>
              </a:rPr>
              <a:t>同質的</a:t>
            </a:r>
            <a:r>
              <a:rPr lang="ja-JP" altLang="en-US" sz="2000" dirty="0" smtClean="0"/>
              <a:t>となり、</a:t>
            </a:r>
            <a:endParaRPr lang="en-US" altLang="ja-JP" sz="2000" dirty="0" smtClean="0"/>
          </a:p>
          <a:p>
            <a:pPr>
              <a:buNone/>
            </a:pPr>
            <a:r>
              <a:rPr lang="ja-JP" altLang="en-US" sz="2000" dirty="0" smtClean="0"/>
              <a:t>供給される製品やサービスの</a:t>
            </a:r>
            <a:endParaRPr lang="en-US" altLang="ja-JP" sz="2000" dirty="0" smtClean="0"/>
          </a:p>
          <a:p>
            <a:pPr>
              <a:buNone/>
            </a:pPr>
            <a:r>
              <a:rPr lang="ja-JP" altLang="en-US" sz="2000" dirty="0" smtClean="0"/>
              <a:t>本質的部分での</a:t>
            </a:r>
            <a:r>
              <a:rPr lang="ja-JP" altLang="en-US" sz="2000" dirty="0" smtClean="0">
                <a:solidFill>
                  <a:srgbClr val="FF0000"/>
                </a:solidFill>
              </a:rPr>
              <a:t>差別化が困難</a:t>
            </a:r>
            <a:r>
              <a:rPr lang="ja-JP" altLang="en-US" sz="2000" dirty="0" smtClean="0"/>
              <a:t>で、</a:t>
            </a:r>
            <a:endParaRPr lang="en-US" altLang="ja-JP" sz="2000" dirty="0" smtClean="0"/>
          </a:p>
          <a:p>
            <a:pPr>
              <a:buNone/>
            </a:pPr>
            <a:r>
              <a:rPr lang="ja-JP" altLang="en-US" sz="2000" dirty="0" smtClean="0"/>
              <a:t>顧客側からはほとんど違いを</a:t>
            </a:r>
            <a:endParaRPr lang="en-US" altLang="ja-JP" sz="2000" dirty="0" smtClean="0"/>
          </a:p>
          <a:p>
            <a:pPr>
              <a:buNone/>
            </a:pPr>
            <a:r>
              <a:rPr lang="ja-JP" altLang="en-US" sz="2000" dirty="0" smtClean="0"/>
              <a:t>見出すことのできない状況</a:t>
            </a:r>
            <a:endParaRPr lang="en-US" altLang="ja-JP" sz="2000" dirty="0"/>
          </a:p>
          <a:p>
            <a:pPr>
              <a:buNone/>
            </a:pPr>
            <a:r>
              <a:rPr lang="ja-JP" altLang="en-US" sz="2000" dirty="0" smtClean="0"/>
              <a:t>　　　　　　　　　　　　　</a:t>
            </a:r>
            <a:r>
              <a:rPr lang="en-US" altLang="ja-JP" sz="2000" dirty="0" smtClean="0"/>
              <a:t>(</a:t>
            </a:r>
            <a:r>
              <a:rPr lang="ja-JP" altLang="en-US" sz="2000" dirty="0" smtClean="0"/>
              <a:t>恩蔵、</a:t>
            </a:r>
            <a:r>
              <a:rPr lang="en-US" altLang="ja-JP" sz="2000" dirty="0" smtClean="0"/>
              <a:t>2007)</a:t>
            </a:r>
          </a:p>
        </p:txBody>
      </p:sp>
      <p:sp>
        <p:nvSpPr>
          <p:cNvPr id="10" name="正方形/長方形 9"/>
          <p:cNvSpPr/>
          <p:nvPr/>
        </p:nvSpPr>
        <p:spPr>
          <a:xfrm>
            <a:off x="505991" y="2657444"/>
            <a:ext cx="4333238" cy="213408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3" name="Picture 14" descr="http://kids.wanpug.com/illust/illust2547.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46653" y="3089161"/>
            <a:ext cx="1389035" cy="1509821"/>
          </a:xfrm>
          <a:prstGeom prst="rect">
            <a:avLst/>
          </a:prstGeom>
          <a:noFill/>
          <a:extLst>
            <a:ext uri="{909E8E84-426E-40dd-AFC4-6F175D3DCCD1}">
              <a14:hiddenFill xmlns:a14="http://schemas.microsoft.com/office/drawing/2010/main">
                <a:solidFill>
                  <a:srgbClr val="FFFFFF"/>
                </a:solidFill>
              </a14:hiddenFill>
            </a:ext>
          </a:extLst>
        </p:spPr>
      </p:pic>
      <p:sp>
        <p:nvSpPr>
          <p:cNvPr id="12" name="円/楕円 11"/>
          <p:cNvSpPr/>
          <p:nvPr/>
        </p:nvSpPr>
        <p:spPr>
          <a:xfrm>
            <a:off x="4993098" y="4267438"/>
            <a:ext cx="1296144" cy="648072"/>
          </a:xfrm>
          <a:prstGeom prst="ellipse">
            <a:avLst/>
          </a:prstGeom>
          <a:solidFill>
            <a:schemeClr val="bg1">
              <a:lumMod val="95000"/>
            </a:schemeClr>
          </a:solid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lumMod val="95000"/>
                    <a:lumOff val="5000"/>
                  </a:schemeClr>
                </a:solidFill>
              </a:rPr>
              <a:t>顧客</a:t>
            </a:r>
            <a:endParaRPr kumimoji="1" lang="ja-JP" altLang="en-US" sz="2000" dirty="0">
              <a:solidFill>
                <a:schemeClr val="tx1">
                  <a:lumMod val="95000"/>
                  <a:lumOff val="5000"/>
                </a:schemeClr>
              </a:solidFill>
            </a:endParaRPr>
          </a:p>
        </p:txBody>
      </p:sp>
      <p:pic>
        <p:nvPicPr>
          <p:cNvPr id="14" name="Picture 2" descr="クリックすると新しいウィンドウで開きます"/>
          <p:cNvPicPr>
            <a:picLocks noChangeAspect="1" noChangeArrowheads="1"/>
          </p:cNvPicPr>
          <p:nvPr/>
        </p:nvPicPr>
        <p:blipFill>
          <a:blip r:embed="rId4" cstate="print"/>
          <a:srcRect/>
          <a:stretch>
            <a:fillRect/>
          </a:stretch>
        </p:blipFill>
        <p:spPr bwMode="auto">
          <a:xfrm>
            <a:off x="6906607" y="3113745"/>
            <a:ext cx="1656184" cy="1076124"/>
          </a:xfrm>
          <a:prstGeom prst="rect">
            <a:avLst/>
          </a:prstGeom>
          <a:noFill/>
        </p:spPr>
      </p:pic>
      <p:sp>
        <p:nvSpPr>
          <p:cNvPr id="11" name="正方形/長方形 10"/>
          <p:cNvSpPr/>
          <p:nvPr/>
        </p:nvSpPr>
        <p:spPr>
          <a:xfrm>
            <a:off x="6546567" y="2681543"/>
            <a:ext cx="2376264" cy="400110"/>
          </a:xfrm>
          <a:prstGeom prst="rect">
            <a:avLst/>
          </a:prstGeom>
        </p:spPr>
        <p:txBody>
          <a:bodyPr wrap="square">
            <a:spAutoFit/>
          </a:bodyPr>
          <a:lstStyle/>
          <a:p>
            <a:pPr algn="ctr">
              <a:buNone/>
            </a:pPr>
            <a:r>
              <a:rPr lang="ja-JP" altLang="en-US" sz="2000" dirty="0" smtClean="0"/>
              <a:t>“似たり寄ったり”</a:t>
            </a:r>
            <a:endParaRPr lang="en-US" altLang="ja-JP" sz="2000" dirty="0" smtClean="0"/>
          </a:p>
        </p:txBody>
      </p:sp>
      <p:sp>
        <p:nvSpPr>
          <p:cNvPr id="16" name="雲形吹き出し 15"/>
          <p:cNvSpPr/>
          <p:nvPr/>
        </p:nvSpPr>
        <p:spPr>
          <a:xfrm>
            <a:off x="6335688" y="2189886"/>
            <a:ext cx="2808312" cy="2232248"/>
          </a:xfrm>
          <a:prstGeom prst="cloudCallout">
            <a:avLst>
              <a:gd name="adj1" fmla="val -54527"/>
              <a:gd name="adj2" fmla="val -1588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9" name="Picture 6" descr="http://iconizer.net/files/Dark_Glass/orig/idea.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9290" y="4941168"/>
            <a:ext cx="1219200" cy="1219201"/>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グループ化 14"/>
          <p:cNvGrpSpPr/>
          <p:nvPr/>
        </p:nvGrpSpPr>
        <p:grpSpPr>
          <a:xfrm>
            <a:off x="403081" y="1345271"/>
            <a:ext cx="8216007" cy="648072"/>
            <a:chOff x="223801" y="5373216"/>
            <a:chExt cx="8216007" cy="648072"/>
          </a:xfrm>
        </p:grpSpPr>
        <p:sp>
          <p:nvSpPr>
            <p:cNvPr id="18" name="正方形/長方形 17"/>
            <p:cNvSpPr/>
            <p:nvPr/>
          </p:nvSpPr>
          <p:spPr>
            <a:xfrm>
              <a:off x="223801" y="5497196"/>
              <a:ext cx="5165197" cy="461665"/>
            </a:xfrm>
            <a:prstGeom prst="rect">
              <a:avLst/>
            </a:prstGeom>
          </p:spPr>
          <p:txBody>
            <a:bodyPr wrap="none">
              <a:spAutoFit/>
            </a:bodyPr>
            <a:lstStyle/>
            <a:p>
              <a:r>
                <a:rPr lang="ja-JP" altLang="en-US" sz="2400" dirty="0" smtClean="0"/>
                <a:t>機能的価値だけで価値が決まっている</a:t>
              </a:r>
              <a:endParaRPr lang="ja-JP" altLang="en-US" sz="2400" dirty="0"/>
            </a:p>
          </p:txBody>
        </p:sp>
        <p:sp>
          <p:nvSpPr>
            <p:cNvPr id="20" name="ホームベース 19"/>
            <p:cNvSpPr/>
            <p:nvPr/>
          </p:nvSpPr>
          <p:spPr>
            <a:xfrm>
              <a:off x="251520" y="5373216"/>
              <a:ext cx="5077304" cy="648072"/>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5796136" y="5466419"/>
              <a:ext cx="2643672" cy="523220"/>
            </a:xfrm>
            <a:prstGeom prst="rect">
              <a:avLst/>
            </a:prstGeom>
            <a:noFill/>
            <a:ln>
              <a:noFill/>
            </a:ln>
          </p:spPr>
          <p:txBody>
            <a:bodyPr wrap="none">
              <a:spAutoFit/>
            </a:bodyPr>
            <a:lstStyle/>
            <a:p>
              <a:r>
                <a:rPr lang="ja-JP" altLang="en-US" sz="2800" dirty="0" smtClean="0">
                  <a:solidFill>
                    <a:srgbClr val="FF0000"/>
                  </a:solidFill>
                </a:rPr>
                <a:t>コモディティ商品</a:t>
              </a:r>
              <a:endParaRPr lang="ja-JP" altLang="en-US" sz="2800" dirty="0">
                <a:solidFill>
                  <a:srgbClr val="FF0000"/>
                </a:solidFill>
              </a:endParaRPr>
            </a:p>
          </p:txBody>
        </p:sp>
      </p:grpSp>
      <p:sp>
        <p:nvSpPr>
          <p:cNvPr id="5" name="テキスト ボックス 4"/>
          <p:cNvSpPr txBox="1"/>
          <p:nvPr/>
        </p:nvSpPr>
        <p:spPr>
          <a:xfrm>
            <a:off x="488035" y="2195779"/>
            <a:ext cx="2836033" cy="461665"/>
          </a:xfrm>
          <a:prstGeom prst="rect">
            <a:avLst/>
          </a:prstGeom>
          <a:noFill/>
        </p:spPr>
        <p:txBody>
          <a:bodyPr wrap="none" rtlCol="0">
            <a:spAutoFit/>
          </a:bodyPr>
          <a:lstStyle/>
          <a:p>
            <a:r>
              <a:rPr kumimoji="1" lang="ja-JP" altLang="en-US" sz="2400" b="1" u="sng" dirty="0" smtClean="0"/>
              <a:t>コモディティ化とは</a:t>
            </a:r>
            <a:r>
              <a:rPr kumimoji="1" lang="en-US" altLang="ja-JP" sz="2400" b="1" u="sng" dirty="0" smtClean="0"/>
              <a:t>…</a:t>
            </a:r>
            <a:endParaRPr kumimoji="1" lang="ja-JP" altLang="en-US" sz="2400" b="1" u="sng" dirty="0"/>
          </a:p>
        </p:txBody>
      </p:sp>
      <p:sp>
        <p:nvSpPr>
          <p:cNvPr id="6" name="円/楕円 5"/>
          <p:cNvSpPr/>
          <p:nvPr/>
        </p:nvSpPr>
        <p:spPr>
          <a:xfrm>
            <a:off x="5759392" y="1345271"/>
            <a:ext cx="3061080" cy="648072"/>
          </a:xfrm>
          <a:prstGeom prst="ellipse">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sp>
        <p:nvSpPr>
          <p:cNvPr id="8" name="テキスト ボックス 7"/>
          <p:cNvSpPr txBox="1"/>
          <p:nvPr/>
        </p:nvSpPr>
        <p:spPr>
          <a:xfrm>
            <a:off x="4420500" y="2068236"/>
            <a:ext cx="2324675" cy="369332"/>
          </a:xfrm>
          <a:prstGeom prst="rect">
            <a:avLst/>
          </a:prstGeom>
          <a:noFill/>
        </p:spPr>
        <p:txBody>
          <a:bodyPr wrap="none" rtlCol="0">
            <a:spAutoFit/>
          </a:bodyPr>
          <a:lstStyle/>
          <a:p>
            <a:r>
              <a:rPr kumimoji="1" lang="ja-JP" altLang="en-US" dirty="0" smtClean="0"/>
              <a:t>（延岡、</a:t>
            </a:r>
            <a:r>
              <a:rPr kumimoji="1" lang="en-US" altLang="ja-JP" dirty="0" smtClean="0"/>
              <a:t>2008</a:t>
            </a:r>
            <a:r>
              <a:rPr kumimoji="1" lang="ja-JP" altLang="en-US" dirty="0" smtClean="0"/>
              <a:t>より作成）</a:t>
            </a:r>
            <a:endParaRPr kumimoji="1" lang="ja-JP" alt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オーバーシューティング（脱コモディティ化）</a:t>
            </a:r>
            <a:endParaRPr kumimoji="1" lang="ja-JP" altLang="en-US" dirty="0"/>
          </a:p>
        </p:txBody>
      </p:sp>
      <p:sp>
        <p:nvSpPr>
          <p:cNvPr id="5" name="スライド番号プレースホルダ 4"/>
          <p:cNvSpPr>
            <a:spLocks noGrp="1"/>
          </p:cNvSpPr>
          <p:nvPr>
            <p:ph type="sldNum" sz="quarter" idx="12"/>
          </p:nvPr>
        </p:nvSpPr>
        <p:spPr/>
        <p:txBody>
          <a:bodyPr/>
          <a:lstStyle/>
          <a:p>
            <a:fld id="{B29933C5-EAD1-482D-8AC3-B23FD5C3ED06}" type="slidenum">
              <a:rPr kumimoji="1" lang="ja-JP" altLang="en-US" smtClean="0"/>
              <a:pPr/>
              <a:t>14</a:t>
            </a:fld>
            <a:endParaRPr kumimoji="1" lang="ja-JP" altLang="en-US"/>
          </a:p>
        </p:txBody>
      </p:sp>
      <p:sp>
        <p:nvSpPr>
          <p:cNvPr id="3" name="コンテンツ プレースホルダ 2"/>
          <p:cNvSpPr>
            <a:spLocks noGrp="1"/>
          </p:cNvSpPr>
          <p:nvPr>
            <p:ph sz="quarter" idx="4294967295"/>
          </p:nvPr>
        </p:nvSpPr>
        <p:spPr>
          <a:xfrm>
            <a:off x="467544" y="1688933"/>
            <a:ext cx="8173306" cy="527805"/>
          </a:xfrm>
        </p:spPr>
        <p:txBody>
          <a:bodyPr>
            <a:noAutofit/>
          </a:bodyPr>
          <a:lstStyle/>
          <a:p>
            <a:pPr>
              <a:buNone/>
            </a:pPr>
            <a:r>
              <a:rPr lang="ja-JP" altLang="en-US" sz="2400" dirty="0" smtClean="0"/>
              <a:t>製品の機能や性能が顧客の要求水準を追い越してしまうこと</a:t>
            </a:r>
            <a:endParaRPr lang="en-US" altLang="ja-JP" sz="2400" dirty="0" smtClean="0"/>
          </a:p>
        </p:txBody>
      </p:sp>
      <p:pic>
        <p:nvPicPr>
          <p:cNvPr id="77826" name="Picture 2" descr="C:\Users\hiro\Downloads\オーバーシューティング.gif"/>
          <p:cNvPicPr>
            <a:picLocks noChangeAspect="1" noChangeArrowheads="1"/>
          </p:cNvPicPr>
          <p:nvPr/>
        </p:nvPicPr>
        <p:blipFill>
          <a:blip r:embed="rId3" cstate="print"/>
          <a:srcRect/>
          <a:stretch>
            <a:fillRect/>
          </a:stretch>
        </p:blipFill>
        <p:spPr bwMode="auto">
          <a:xfrm>
            <a:off x="2051720" y="2420888"/>
            <a:ext cx="5400600" cy="2628292"/>
          </a:xfrm>
          <a:prstGeom prst="rect">
            <a:avLst/>
          </a:prstGeom>
          <a:noFill/>
        </p:spPr>
      </p:pic>
      <p:sp>
        <p:nvSpPr>
          <p:cNvPr id="6" name="テキスト ボックス 5"/>
          <p:cNvSpPr txBox="1"/>
          <p:nvPr/>
        </p:nvSpPr>
        <p:spPr>
          <a:xfrm>
            <a:off x="251520" y="1239422"/>
            <a:ext cx="2717411" cy="400110"/>
          </a:xfrm>
          <a:prstGeom prst="rect">
            <a:avLst/>
          </a:prstGeom>
          <a:noFill/>
        </p:spPr>
        <p:txBody>
          <a:bodyPr wrap="none" rtlCol="0">
            <a:spAutoFit/>
          </a:bodyPr>
          <a:lstStyle/>
          <a:p>
            <a:r>
              <a:rPr kumimoji="1" lang="ja-JP" altLang="en-US" sz="2000" b="1" dirty="0" smtClean="0"/>
              <a:t>オーバーシューティング</a:t>
            </a:r>
            <a:endParaRPr kumimoji="1" lang="ja-JP" altLang="en-US" sz="2000" b="1" dirty="0"/>
          </a:p>
        </p:txBody>
      </p:sp>
      <p:sp>
        <p:nvSpPr>
          <p:cNvPr id="7" name="正方形/長方形 6"/>
          <p:cNvSpPr/>
          <p:nvPr/>
        </p:nvSpPr>
        <p:spPr>
          <a:xfrm>
            <a:off x="2915816" y="5152395"/>
            <a:ext cx="3384376" cy="400110"/>
          </a:xfrm>
          <a:prstGeom prst="rect">
            <a:avLst/>
          </a:prstGeom>
          <a:ln w="28575">
            <a:solidFill>
              <a:srgbClr val="FFC000"/>
            </a:solidFill>
          </a:ln>
        </p:spPr>
        <p:txBody>
          <a:bodyPr wrap="square">
            <a:spAutoFit/>
          </a:bodyPr>
          <a:lstStyle/>
          <a:p>
            <a:pPr>
              <a:buNone/>
            </a:pPr>
            <a:r>
              <a:rPr lang="ja-JP" altLang="en-US" sz="2000" dirty="0" smtClean="0"/>
              <a:t>オーバーシューティング　</a:t>
            </a:r>
            <a:r>
              <a:rPr lang="ja-JP" altLang="en-US" sz="2000" b="1" dirty="0" smtClean="0"/>
              <a:t>発生</a:t>
            </a:r>
            <a:endParaRPr lang="en-US" altLang="ja-JP" sz="2000" b="1" dirty="0" smtClean="0"/>
          </a:p>
        </p:txBody>
      </p:sp>
      <p:sp>
        <p:nvSpPr>
          <p:cNvPr id="8" name="正方形/長方形 7"/>
          <p:cNvSpPr/>
          <p:nvPr/>
        </p:nvSpPr>
        <p:spPr>
          <a:xfrm>
            <a:off x="652652" y="5856402"/>
            <a:ext cx="2709413" cy="461665"/>
          </a:xfrm>
          <a:prstGeom prst="rect">
            <a:avLst/>
          </a:prstGeom>
        </p:spPr>
        <p:txBody>
          <a:bodyPr wrap="square">
            <a:spAutoFit/>
          </a:bodyPr>
          <a:lstStyle/>
          <a:p>
            <a:pPr>
              <a:buNone/>
            </a:pPr>
            <a:r>
              <a:rPr lang="ja-JP" altLang="en-US" sz="2400" b="1" dirty="0" smtClean="0"/>
              <a:t>コモディティ化脱却</a:t>
            </a:r>
            <a:endParaRPr lang="en-US" altLang="ja-JP" sz="2400" b="1" dirty="0" smtClean="0"/>
          </a:p>
        </p:txBody>
      </p:sp>
      <p:sp>
        <p:nvSpPr>
          <p:cNvPr id="9" name="正方形/長方形 8"/>
          <p:cNvSpPr/>
          <p:nvPr/>
        </p:nvSpPr>
        <p:spPr>
          <a:xfrm>
            <a:off x="477057" y="1628800"/>
            <a:ext cx="7973862" cy="64807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p:nvSpPr>
        <p:spPr>
          <a:xfrm>
            <a:off x="68905" y="4102831"/>
            <a:ext cx="2393604" cy="707886"/>
          </a:xfrm>
          <a:prstGeom prst="rect">
            <a:avLst/>
          </a:prstGeom>
          <a:solidFill>
            <a:schemeClr val="bg1"/>
          </a:solidFill>
          <a:ln w="38100">
            <a:solidFill>
              <a:srgbClr val="FFC000"/>
            </a:solidFill>
          </a:ln>
        </p:spPr>
        <p:txBody>
          <a:bodyPr wrap="none">
            <a:spAutoFit/>
          </a:bodyPr>
          <a:lstStyle/>
          <a:p>
            <a:pPr algn="ctr">
              <a:buNone/>
            </a:pPr>
            <a:r>
              <a:rPr lang="ja-JP" altLang="en-US" sz="2000" dirty="0" smtClean="0"/>
              <a:t>機能向上に比例して</a:t>
            </a:r>
            <a:endParaRPr lang="en-US" altLang="ja-JP" sz="2000" dirty="0" smtClean="0"/>
          </a:p>
          <a:p>
            <a:pPr algn="ctr">
              <a:buNone/>
            </a:pPr>
            <a:r>
              <a:rPr lang="ja-JP" altLang="en-US" sz="2000" dirty="0" smtClean="0"/>
              <a:t>上昇</a:t>
            </a:r>
            <a:endParaRPr lang="en-US" altLang="ja-JP" sz="2000" dirty="0" smtClean="0"/>
          </a:p>
        </p:txBody>
      </p:sp>
      <p:sp>
        <p:nvSpPr>
          <p:cNvPr id="12" name="正方形/長方形 11"/>
          <p:cNvSpPr/>
          <p:nvPr/>
        </p:nvSpPr>
        <p:spPr>
          <a:xfrm>
            <a:off x="7177121" y="5047354"/>
            <a:ext cx="1547218" cy="400110"/>
          </a:xfrm>
          <a:prstGeom prst="rect">
            <a:avLst/>
          </a:prstGeom>
        </p:spPr>
        <p:txBody>
          <a:bodyPr wrap="none">
            <a:spAutoFit/>
          </a:bodyPr>
          <a:lstStyle/>
          <a:p>
            <a:pPr>
              <a:buNone/>
            </a:pPr>
            <a:r>
              <a:rPr lang="en-US" altLang="ja-JP" sz="2000" dirty="0" smtClean="0"/>
              <a:t>(</a:t>
            </a:r>
            <a:r>
              <a:rPr lang="ja-JP" altLang="en-US" sz="2000" dirty="0" smtClean="0"/>
              <a:t>守口、</a:t>
            </a:r>
            <a:r>
              <a:rPr lang="en-US" altLang="ja-JP" sz="2000" dirty="0" smtClean="0"/>
              <a:t>2012)</a:t>
            </a:r>
          </a:p>
        </p:txBody>
      </p:sp>
      <p:sp>
        <p:nvSpPr>
          <p:cNvPr id="13" name="正方形/長方形 12"/>
          <p:cNvSpPr/>
          <p:nvPr/>
        </p:nvSpPr>
        <p:spPr>
          <a:xfrm>
            <a:off x="7346483" y="3582796"/>
            <a:ext cx="1495922" cy="400110"/>
          </a:xfrm>
          <a:prstGeom prst="rect">
            <a:avLst/>
          </a:prstGeom>
          <a:noFill/>
          <a:ln w="38100">
            <a:solidFill>
              <a:srgbClr val="FFC000"/>
            </a:solidFill>
          </a:ln>
        </p:spPr>
        <p:txBody>
          <a:bodyPr wrap="none">
            <a:spAutoFit/>
          </a:bodyPr>
          <a:lstStyle/>
          <a:p>
            <a:pPr>
              <a:buNone/>
            </a:pPr>
            <a:r>
              <a:rPr lang="ja-JP" altLang="en-US" sz="2000" dirty="0" smtClean="0"/>
              <a:t>高まりにくい</a:t>
            </a:r>
            <a:endParaRPr lang="en-US" altLang="ja-JP" sz="2000" dirty="0" smtClean="0"/>
          </a:p>
        </p:txBody>
      </p:sp>
      <p:cxnSp>
        <p:nvCxnSpPr>
          <p:cNvPr id="16" name="直線矢印コネクタ 15"/>
          <p:cNvCxnSpPr>
            <a:stCxn id="11" idx="3"/>
          </p:cNvCxnSpPr>
          <p:nvPr/>
        </p:nvCxnSpPr>
        <p:spPr>
          <a:xfrm flipV="1">
            <a:off x="2462509" y="3526767"/>
            <a:ext cx="1749451" cy="930007"/>
          </a:xfrm>
          <a:prstGeom prst="straightConnector1">
            <a:avLst/>
          </a:prstGeom>
          <a:ln w="31750" cmpd="sng">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21" name="直線矢印コネクタ 20"/>
          <p:cNvCxnSpPr/>
          <p:nvPr/>
        </p:nvCxnSpPr>
        <p:spPr>
          <a:xfrm flipV="1">
            <a:off x="4211960" y="4149080"/>
            <a:ext cx="288032" cy="960602"/>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22" name="爆発 1 21"/>
          <p:cNvSpPr/>
          <p:nvPr/>
        </p:nvSpPr>
        <p:spPr>
          <a:xfrm>
            <a:off x="4184739" y="3140968"/>
            <a:ext cx="936104" cy="936104"/>
          </a:xfrm>
          <a:prstGeom prst="irregularSeal1">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屈折矢印 23"/>
          <p:cNvSpPr/>
          <p:nvPr/>
        </p:nvSpPr>
        <p:spPr>
          <a:xfrm rot="5400000">
            <a:off x="6264188" y="3058715"/>
            <a:ext cx="360040" cy="1296144"/>
          </a:xfrm>
          <a:prstGeom prst="ben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p:nvSpPr>
        <p:spPr>
          <a:xfrm>
            <a:off x="4916276" y="5856402"/>
            <a:ext cx="2507418" cy="400110"/>
          </a:xfrm>
          <a:prstGeom prst="rect">
            <a:avLst/>
          </a:prstGeom>
        </p:spPr>
        <p:txBody>
          <a:bodyPr wrap="none">
            <a:spAutoFit/>
          </a:bodyPr>
          <a:lstStyle/>
          <a:p>
            <a:r>
              <a:rPr lang="ja-JP" altLang="en-US" sz="2000" b="1" dirty="0" smtClean="0"/>
              <a:t>非機能的価値</a:t>
            </a:r>
            <a:r>
              <a:rPr lang="ja-JP" altLang="en-US" sz="2000" b="1" dirty="0"/>
              <a:t>の</a:t>
            </a:r>
            <a:r>
              <a:rPr lang="ja-JP" altLang="en-US" sz="2000" b="1" dirty="0" smtClean="0"/>
              <a:t>提供</a:t>
            </a:r>
            <a:endParaRPr lang="ja-JP" altLang="en-US" sz="2000" b="1" dirty="0"/>
          </a:p>
        </p:txBody>
      </p:sp>
      <p:sp>
        <p:nvSpPr>
          <p:cNvPr id="28" name="円/楕円 27"/>
          <p:cNvSpPr/>
          <p:nvPr/>
        </p:nvSpPr>
        <p:spPr>
          <a:xfrm>
            <a:off x="4463988" y="5732421"/>
            <a:ext cx="3670078" cy="648072"/>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lumMod val="95000"/>
                </a:schemeClr>
              </a:solidFill>
            </a:endParaRPr>
          </a:p>
        </p:txBody>
      </p:sp>
      <p:cxnSp>
        <p:nvCxnSpPr>
          <p:cNvPr id="15" name="直線コネクタ 14"/>
          <p:cNvCxnSpPr/>
          <p:nvPr/>
        </p:nvCxnSpPr>
        <p:spPr>
          <a:xfrm>
            <a:off x="467544" y="5697252"/>
            <a:ext cx="8064896" cy="0"/>
          </a:xfrm>
          <a:prstGeom prst="line">
            <a:avLst/>
          </a:prstGeom>
          <a:ln w="57150">
            <a:solidFill>
              <a:srgbClr val="0070C0"/>
            </a:solidFill>
            <a:prstDash val="dash"/>
          </a:ln>
        </p:spPr>
        <p:style>
          <a:lnRef idx="1">
            <a:schemeClr val="accent1"/>
          </a:lnRef>
          <a:fillRef idx="0">
            <a:schemeClr val="accent1"/>
          </a:fillRef>
          <a:effectRef idx="0">
            <a:schemeClr val="accent1"/>
          </a:effectRef>
          <a:fontRef idx="minor">
            <a:schemeClr val="tx1"/>
          </a:fontRef>
        </p:style>
      </p:cxnSp>
      <p:sp>
        <p:nvSpPr>
          <p:cNvPr id="4" name="右矢印 3"/>
          <p:cNvSpPr/>
          <p:nvPr/>
        </p:nvSpPr>
        <p:spPr>
          <a:xfrm>
            <a:off x="3563158" y="5732421"/>
            <a:ext cx="621581"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同行者の事例</a:t>
            </a:r>
            <a:endParaRPr kumimoji="1" lang="ja-JP" altLang="en-US" dirty="0"/>
          </a:p>
        </p:txBody>
      </p:sp>
      <p:sp>
        <p:nvSpPr>
          <p:cNvPr id="5" name="スライド番号プレースホルダ 4"/>
          <p:cNvSpPr>
            <a:spLocks noGrp="1"/>
          </p:cNvSpPr>
          <p:nvPr>
            <p:ph type="sldNum" sz="quarter" idx="12"/>
          </p:nvPr>
        </p:nvSpPr>
        <p:spPr/>
        <p:txBody>
          <a:bodyPr/>
          <a:lstStyle/>
          <a:p>
            <a:fld id="{B29933C5-EAD1-482D-8AC3-B23FD5C3ED06}" type="slidenum">
              <a:rPr kumimoji="1" lang="ja-JP" altLang="en-US" smtClean="0"/>
              <a:pPr/>
              <a:t>15</a:t>
            </a:fld>
            <a:endParaRPr kumimoji="1" lang="ja-JP" altLang="en-US"/>
          </a:p>
        </p:txBody>
      </p:sp>
      <p:grpSp>
        <p:nvGrpSpPr>
          <p:cNvPr id="15" name="グループ化 14"/>
          <p:cNvGrpSpPr/>
          <p:nvPr/>
        </p:nvGrpSpPr>
        <p:grpSpPr>
          <a:xfrm>
            <a:off x="509792" y="1965968"/>
            <a:ext cx="3332651" cy="3082391"/>
            <a:chOff x="539552" y="2636912"/>
            <a:chExt cx="3332651" cy="3082391"/>
          </a:xfrm>
        </p:grpSpPr>
        <p:pic>
          <p:nvPicPr>
            <p:cNvPr id="6" name="Picture 14" descr="http://kids.wanpug.com/illust/illust2625.png"/>
            <p:cNvPicPr>
              <a:picLocks noChangeAspect="1" noChangeArrowheads="1"/>
            </p:cNvPicPr>
            <p:nvPr/>
          </p:nvPicPr>
          <p:blipFill>
            <a:blip r:embed="rId3" cstate="print"/>
            <a:srcRect/>
            <a:stretch>
              <a:fillRect/>
            </a:stretch>
          </p:blipFill>
          <p:spPr bwMode="auto">
            <a:xfrm>
              <a:off x="827584" y="4581128"/>
              <a:ext cx="3044619" cy="1138175"/>
            </a:xfrm>
            <a:prstGeom prst="rect">
              <a:avLst/>
            </a:prstGeom>
            <a:noFill/>
          </p:spPr>
        </p:pic>
        <p:grpSp>
          <p:nvGrpSpPr>
            <p:cNvPr id="10" name="グループ化 9"/>
            <p:cNvGrpSpPr/>
            <p:nvPr/>
          </p:nvGrpSpPr>
          <p:grpSpPr>
            <a:xfrm>
              <a:off x="539552" y="2636912"/>
              <a:ext cx="2808312" cy="2232248"/>
              <a:chOff x="5436096" y="2852936"/>
              <a:chExt cx="2808312" cy="2232248"/>
            </a:xfrm>
          </p:grpSpPr>
          <p:sp>
            <p:nvSpPr>
              <p:cNvPr id="7" name="ハート 6"/>
              <p:cNvSpPr/>
              <p:nvPr/>
            </p:nvSpPr>
            <p:spPr>
              <a:xfrm>
                <a:off x="5652120" y="2852936"/>
                <a:ext cx="2592288" cy="2232248"/>
              </a:xfrm>
              <a:prstGeom prst="hear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8" name="円/楕円 7"/>
              <p:cNvSpPr/>
              <p:nvPr/>
            </p:nvSpPr>
            <p:spPr>
              <a:xfrm>
                <a:off x="5436096" y="3212976"/>
                <a:ext cx="1512168" cy="100811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楽しい</a:t>
                </a:r>
                <a:endParaRPr kumimoji="1" lang="ja-JP" altLang="en-US" dirty="0">
                  <a:solidFill>
                    <a:schemeClr val="tx1"/>
                  </a:solidFill>
                </a:endParaRPr>
              </a:p>
            </p:txBody>
          </p:sp>
        </p:grpSp>
        <p:sp>
          <p:nvSpPr>
            <p:cNvPr id="11" name="円/楕円 10"/>
            <p:cNvSpPr/>
            <p:nvPr/>
          </p:nvSpPr>
          <p:spPr>
            <a:xfrm>
              <a:off x="1619672" y="4869160"/>
              <a:ext cx="9361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商品</a:t>
              </a:r>
              <a:endParaRPr kumimoji="1" lang="ja-JP" altLang="en-US" dirty="0"/>
            </a:p>
          </p:txBody>
        </p:sp>
        <p:sp>
          <p:nvSpPr>
            <p:cNvPr id="12" name="円/楕円 11"/>
            <p:cNvSpPr/>
            <p:nvPr/>
          </p:nvSpPr>
          <p:spPr>
            <a:xfrm>
              <a:off x="2051720" y="3717032"/>
              <a:ext cx="1656184" cy="72008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わいわい</a:t>
              </a:r>
              <a:endParaRPr kumimoji="1" lang="ja-JP" altLang="en-US" dirty="0">
                <a:solidFill>
                  <a:schemeClr val="tx1"/>
                </a:solidFill>
              </a:endParaRPr>
            </a:p>
          </p:txBody>
        </p:sp>
      </p:grpSp>
      <p:sp>
        <p:nvSpPr>
          <p:cNvPr id="13" name="右矢印 12"/>
          <p:cNvSpPr/>
          <p:nvPr/>
        </p:nvSpPr>
        <p:spPr>
          <a:xfrm>
            <a:off x="4067944" y="2504244"/>
            <a:ext cx="792088" cy="1728192"/>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p:nvPr/>
        </p:nvGrpSpPr>
        <p:grpSpPr>
          <a:xfrm>
            <a:off x="5245487" y="1949929"/>
            <a:ext cx="3600400" cy="3312368"/>
            <a:chOff x="5292080" y="2420888"/>
            <a:chExt cx="3600400" cy="3312368"/>
          </a:xfrm>
        </p:grpSpPr>
        <p:sp>
          <p:nvSpPr>
            <p:cNvPr id="14" name="円/楕円 13"/>
            <p:cNvSpPr/>
            <p:nvPr/>
          </p:nvSpPr>
          <p:spPr>
            <a:xfrm>
              <a:off x="5292080" y="3717032"/>
              <a:ext cx="2088232" cy="20162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dirty="0" smtClean="0"/>
                <a:t>商品</a:t>
              </a:r>
              <a:endParaRPr kumimoji="1" lang="en-US" altLang="ja-JP" sz="4400" dirty="0" smtClean="0"/>
            </a:p>
          </p:txBody>
        </p:sp>
        <p:grpSp>
          <p:nvGrpSpPr>
            <p:cNvPr id="19" name="グループ化 18"/>
            <p:cNvGrpSpPr/>
            <p:nvPr/>
          </p:nvGrpSpPr>
          <p:grpSpPr>
            <a:xfrm>
              <a:off x="6948264" y="3068960"/>
              <a:ext cx="1502960" cy="1210183"/>
              <a:chOff x="539552" y="2636913"/>
              <a:chExt cx="3332651" cy="3082390"/>
            </a:xfrm>
          </p:grpSpPr>
          <p:pic>
            <p:nvPicPr>
              <p:cNvPr id="20" name="Picture 14" descr="http://kids.wanpug.com/illust/illust2625.png"/>
              <p:cNvPicPr>
                <a:picLocks noChangeAspect="1" noChangeArrowheads="1"/>
              </p:cNvPicPr>
              <p:nvPr/>
            </p:nvPicPr>
            <p:blipFill>
              <a:blip r:embed="rId3" cstate="print"/>
              <a:srcRect/>
              <a:stretch>
                <a:fillRect/>
              </a:stretch>
            </p:blipFill>
            <p:spPr bwMode="auto">
              <a:xfrm>
                <a:off x="827584" y="4581128"/>
                <a:ext cx="3044619" cy="1138175"/>
              </a:xfrm>
              <a:prstGeom prst="rect">
                <a:avLst/>
              </a:prstGeom>
              <a:noFill/>
            </p:spPr>
          </p:pic>
          <p:grpSp>
            <p:nvGrpSpPr>
              <p:cNvPr id="21" name="グループ化 9"/>
              <p:cNvGrpSpPr/>
              <p:nvPr/>
            </p:nvGrpSpPr>
            <p:grpSpPr>
              <a:xfrm>
                <a:off x="539552" y="2636913"/>
                <a:ext cx="3168352" cy="2232249"/>
                <a:chOff x="5436096" y="2852937"/>
                <a:chExt cx="3168352" cy="2232249"/>
              </a:xfrm>
            </p:grpSpPr>
            <p:sp>
              <p:nvSpPr>
                <p:cNvPr id="24" name="ハート 23"/>
                <p:cNvSpPr/>
                <p:nvPr/>
              </p:nvSpPr>
              <p:spPr>
                <a:xfrm>
                  <a:off x="5652121" y="2852937"/>
                  <a:ext cx="2592288" cy="2232249"/>
                </a:xfrm>
                <a:prstGeom prst="hear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25" name="円/楕円 24"/>
                <p:cNvSpPr/>
                <p:nvPr/>
              </p:nvSpPr>
              <p:spPr>
                <a:xfrm>
                  <a:off x="5436096" y="3212976"/>
                  <a:ext cx="1512168" cy="100811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26" name="円/楕円 25"/>
                <p:cNvSpPr/>
                <p:nvPr/>
              </p:nvSpPr>
              <p:spPr>
                <a:xfrm>
                  <a:off x="6948264" y="3717032"/>
                  <a:ext cx="1656184" cy="79208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grpSp>
          <p:sp>
            <p:nvSpPr>
              <p:cNvPr id="22" name="円/楕円 21"/>
              <p:cNvSpPr/>
              <p:nvPr/>
            </p:nvSpPr>
            <p:spPr>
              <a:xfrm>
                <a:off x="1619672" y="4869160"/>
                <a:ext cx="9361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27" name="円/楕円 26"/>
            <p:cNvSpPr/>
            <p:nvPr/>
          </p:nvSpPr>
          <p:spPr>
            <a:xfrm>
              <a:off x="6660231" y="2564904"/>
              <a:ext cx="2134825" cy="21602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6300192" y="2420888"/>
              <a:ext cx="2592288" cy="461665"/>
            </a:xfrm>
            <a:prstGeom prst="rect">
              <a:avLst/>
            </a:prstGeom>
            <a:solidFill>
              <a:schemeClr val="bg1"/>
            </a:solidFill>
            <a:ln w="38100">
              <a:solidFill>
                <a:srgbClr val="FF0000"/>
              </a:solidFill>
            </a:ln>
          </p:spPr>
          <p:txBody>
            <a:bodyPr wrap="square" rtlCol="0">
              <a:spAutoFit/>
            </a:bodyPr>
            <a:lstStyle/>
            <a:p>
              <a:pPr algn="ctr"/>
              <a:r>
                <a:rPr kumimoji="1" lang="ja-JP" altLang="en-US" sz="2400" dirty="0" smtClean="0"/>
                <a:t>非機能的価値</a:t>
              </a:r>
              <a:endParaRPr kumimoji="1" lang="ja-JP" altLang="en-US" sz="2400" dirty="0"/>
            </a:p>
          </p:txBody>
        </p:sp>
      </p:gr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smtClean="0"/>
              <a:t>機能的</a:t>
            </a:r>
            <a:r>
              <a:rPr kumimoji="1" lang="ja-JP" altLang="en-US" dirty="0" smtClean="0"/>
              <a:t>価値</a:t>
            </a:r>
            <a:r>
              <a:rPr lang="ja-JP" altLang="en-US" dirty="0" smtClean="0"/>
              <a:t>→</a:t>
            </a:r>
            <a:r>
              <a:rPr kumimoji="1" lang="ja-JP" altLang="en-US" dirty="0" smtClean="0"/>
              <a:t>ブランドとの関係性</a:t>
            </a:r>
            <a:r>
              <a:rPr kumimoji="1" lang="en-US" altLang="ja-JP" dirty="0" smtClean="0"/>
              <a:t/>
            </a:r>
            <a:br>
              <a:rPr kumimoji="1" lang="en-US" altLang="ja-JP" dirty="0" smtClean="0"/>
            </a:br>
            <a:r>
              <a:rPr lang="ja-JP" altLang="en-US" dirty="0" smtClean="0"/>
              <a:t>非機能的価値の意義</a:t>
            </a:r>
            <a:endParaRPr kumimoji="1" lang="ja-JP" altLang="en-US" dirty="0"/>
          </a:p>
        </p:txBody>
      </p:sp>
      <p:sp>
        <p:nvSpPr>
          <p:cNvPr id="4" name="スライド番号プレースホルダ 3"/>
          <p:cNvSpPr>
            <a:spLocks noGrp="1"/>
          </p:cNvSpPr>
          <p:nvPr>
            <p:ph type="sldNum" sz="quarter" idx="12"/>
          </p:nvPr>
        </p:nvSpPr>
        <p:spPr/>
        <p:txBody>
          <a:bodyPr/>
          <a:lstStyle/>
          <a:p>
            <a:fld id="{B29933C5-EAD1-482D-8AC3-B23FD5C3ED06}" type="slidenum">
              <a:rPr kumimoji="1" lang="ja-JP" altLang="en-US" smtClean="0"/>
              <a:pPr/>
              <a:t>16</a:t>
            </a:fld>
            <a:endParaRPr kumimoji="1" lang="ja-JP" altLang="en-US"/>
          </a:p>
        </p:txBody>
      </p:sp>
      <p:sp>
        <p:nvSpPr>
          <p:cNvPr id="5" name="正方形/長方形 4"/>
          <p:cNvSpPr/>
          <p:nvPr/>
        </p:nvSpPr>
        <p:spPr>
          <a:xfrm>
            <a:off x="395536" y="1484784"/>
            <a:ext cx="8568952" cy="1384995"/>
          </a:xfrm>
          <a:prstGeom prst="rect">
            <a:avLst/>
          </a:prstGeom>
        </p:spPr>
        <p:txBody>
          <a:bodyPr wrap="square">
            <a:spAutoFit/>
          </a:bodyPr>
          <a:lstStyle/>
          <a:p>
            <a:pPr>
              <a:buNone/>
            </a:pPr>
            <a:r>
              <a:rPr lang="ja-JP" altLang="en-US" sz="2800" dirty="0" smtClean="0">
                <a:solidFill>
                  <a:schemeClr val="tx1">
                    <a:lumMod val="75000"/>
                    <a:lumOff val="25000"/>
                  </a:schemeClr>
                </a:solidFill>
              </a:rPr>
              <a:t>「商品」を超えた価値、機能性や利便性を超える価値を</a:t>
            </a:r>
            <a:endParaRPr lang="en-US" altLang="ja-JP" sz="2800" dirty="0" smtClean="0">
              <a:solidFill>
                <a:schemeClr val="tx1">
                  <a:lumMod val="75000"/>
                  <a:lumOff val="25000"/>
                </a:schemeClr>
              </a:solidFill>
            </a:endParaRPr>
          </a:p>
          <a:p>
            <a:pPr>
              <a:buNone/>
            </a:pPr>
            <a:r>
              <a:rPr lang="ja-JP" altLang="en-US" sz="2800" dirty="0" smtClean="0">
                <a:solidFill>
                  <a:schemeClr val="tx1">
                    <a:lumMod val="75000"/>
                    <a:lumOff val="25000"/>
                  </a:schemeClr>
                </a:solidFill>
              </a:rPr>
              <a:t>具体的な</a:t>
            </a:r>
            <a:r>
              <a:rPr lang="ja-JP" altLang="en-US" sz="2800" u="sng" dirty="0" smtClean="0">
                <a:solidFill>
                  <a:srgbClr val="FF0000"/>
                </a:solidFill>
              </a:rPr>
              <a:t>「場」を通した経験</a:t>
            </a:r>
            <a:r>
              <a:rPr lang="ja-JP" altLang="en-US" sz="2800" dirty="0" smtClean="0">
                <a:solidFill>
                  <a:schemeClr val="tx1">
                    <a:lumMod val="75000"/>
                    <a:lumOff val="25000"/>
                  </a:schemeClr>
                </a:solidFill>
              </a:rPr>
              <a:t>として提示することが、</a:t>
            </a:r>
            <a:endParaRPr lang="en-US" altLang="ja-JP" sz="2800" dirty="0" smtClean="0">
              <a:solidFill>
                <a:schemeClr val="tx1">
                  <a:lumMod val="75000"/>
                  <a:lumOff val="25000"/>
                </a:schemeClr>
              </a:solidFill>
            </a:endParaRPr>
          </a:p>
          <a:p>
            <a:pPr>
              <a:buNone/>
            </a:pPr>
            <a:r>
              <a:rPr lang="ja-JP" altLang="en-US" sz="2800" dirty="0" smtClean="0">
                <a:solidFill>
                  <a:schemeClr val="tx1">
                    <a:lumMod val="75000"/>
                    <a:lumOff val="25000"/>
                  </a:schemeClr>
                </a:solidFill>
              </a:rPr>
              <a:t>強いブランドを作っていく上でのキーになってきている。</a:t>
            </a:r>
            <a:endParaRPr lang="en-US" altLang="ja-JP" sz="2800" dirty="0" smtClean="0">
              <a:solidFill>
                <a:schemeClr val="tx1">
                  <a:lumMod val="75000"/>
                  <a:lumOff val="25000"/>
                </a:schemeClr>
              </a:solidFill>
            </a:endParaRPr>
          </a:p>
        </p:txBody>
      </p:sp>
      <p:sp>
        <p:nvSpPr>
          <p:cNvPr id="6" name="角丸四角形 5"/>
          <p:cNvSpPr/>
          <p:nvPr/>
        </p:nvSpPr>
        <p:spPr>
          <a:xfrm>
            <a:off x="395535" y="1340767"/>
            <a:ext cx="8274273" cy="187220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p:nvSpPr>
        <p:spPr>
          <a:xfrm>
            <a:off x="683568" y="4293096"/>
            <a:ext cx="1512168" cy="1008112"/>
          </a:xfrm>
          <a:prstGeom prst="ellipse">
            <a:avLst/>
          </a:prstGeom>
          <a:solidFill>
            <a:schemeClr val="bg1"/>
          </a:solidFill>
          <a:ln w="7620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b="1" dirty="0">
                <a:solidFill>
                  <a:schemeClr val="tx1">
                    <a:lumMod val="75000"/>
                    <a:lumOff val="25000"/>
                  </a:schemeClr>
                </a:solidFill>
              </a:rPr>
              <a:t>商品</a:t>
            </a:r>
            <a:endParaRPr kumimoji="1" lang="ja-JP" altLang="en-US" sz="3200" b="1" dirty="0">
              <a:solidFill>
                <a:schemeClr val="tx1">
                  <a:lumMod val="75000"/>
                  <a:lumOff val="25000"/>
                </a:schemeClr>
              </a:solidFill>
            </a:endParaRPr>
          </a:p>
        </p:txBody>
      </p:sp>
      <p:grpSp>
        <p:nvGrpSpPr>
          <p:cNvPr id="17" name="グループ化 16"/>
          <p:cNvGrpSpPr/>
          <p:nvPr/>
        </p:nvGrpSpPr>
        <p:grpSpPr>
          <a:xfrm>
            <a:off x="3059832" y="4149080"/>
            <a:ext cx="2952328" cy="1952395"/>
            <a:chOff x="3059832" y="4149080"/>
            <a:chExt cx="2952328" cy="1952395"/>
          </a:xfrm>
        </p:grpSpPr>
        <p:pic>
          <p:nvPicPr>
            <p:cNvPr id="11" name="Picture 8" descr="http://www.wanpug.com/illust/illust4733.png"/>
            <p:cNvPicPr>
              <a:picLocks noChangeAspect="1" noChangeArrowheads="1"/>
            </p:cNvPicPr>
            <p:nvPr/>
          </p:nvPicPr>
          <p:blipFill>
            <a:blip r:embed="rId3" cstate="print"/>
            <a:srcRect/>
            <a:stretch>
              <a:fillRect/>
            </a:stretch>
          </p:blipFill>
          <p:spPr bwMode="auto">
            <a:xfrm>
              <a:off x="4788024" y="4149080"/>
              <a:ext cx="1224136" cy="1161741"/>
            </a:xfrm>
            <a:prstGeom prst="rect">
              <a:avLst/>
            </a:prstGeom>
            <a:noFill/>
          </p:spPr>
        </p:pic>
        <p:pic>
          <p:nvPicPr>
            <p:cNvPr id="9" name="Picture 24" descr="http://www.wanpug.com/illust/illust2834.png"/>
            <p:cNvPicPr>
              <a:picLocks noChangeAspect="1" noChangeArrowheads="1"/>
            </p:cNvPicPr>
            <p:nvPr/>
          </p:nvPicPr>
          <p:blipFill>
            <a:blip r:embed="rId4" cstate="print"/>
            <a:srcRect/>
            <a:stretch>
              <a:fillRect/>
            </a:stretch>
          </p:blipFill>
          <p:spPr bwMode="auto">
            <a:xfrm>
              <a:off x="3059832" y="4149080"/>
              <a:ext cx="1080120" cy="1011013"/>
            </a:xfrm>
            <a:prstGeom prst="rect">
              <a:avLst/>
            </a:prstGeom>
            <a:noFill/>
          </p:spPr>
        </p:pic>
        <p:pic>
          <p:nvPicPr>
            <p:cNvPr id="10" name="Picture 16" descr="http://kids.wanpug.com/illust/illust3690.png"/>
            <p:cNvPicPr>
              <a:picLocks noChangeAspect="1" noChangeArrowheads="1"/>
            </p:cNvPicPr>
            <p:nvPr/>
          </p:nvPicPr>
          <p:blipFill>
            <a:blip r:embed="rId5" cstate="print"/>
            <a:srcRect/>
            <a:stretch>
              <a:fillRect/>
            </a:stretch>
          </p:blipFill>
          <p:spPr bwMode="auto">
            <a:xfrm>
              <a:off x="3635896" y="4725144"/>
              <a:ext cx="1574319" cy="1376331"/>
            </a:xfrm>
            <a:prstGeom prst="rect">
              <a:avLst/>
            </a:prstGeom>
            <a:noFill/>
          </p:spPr>
        </p:pic>
      </p:grpSp>
      <p:sp>
        <p:nvSpPr>
          <p:cNvPr id="12" name="正方形/長方形 11"/>
          <p:cNvSpPr/>
          <p:nvPr/>
        </p:nvSpPr>
        <p:spPr>
          <a:xfrm>
            <a:off x="2987824" y="3515816"/>
            <a:ext cx="3096344" cy="27597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3635896" y="3762759"/>
            <a:ext cx="1925527" cy="369332"/>
          </a:xfrm>
          <a:prstGeom prst="rect">
            <a:avLst/>
          </a:prstGeom>
          <a:solidFill>
            <a:schemeClr val="bg1"/>
          </a:solidFill>
          <a:ln>
            <a:solidFill>
              <a:srgbClr val="FF0000"/>
            </a:solidFill>
          </a:ln>
        </p:spPr>
        <p:txBody>
          <a:bodyPr wrap="none" rtlCol="0">
            <a:spAutoFit/>
          </a:bodyPr>
          <a:lstStyle/>
          <a:p>
            <a:r>
              <a:rPr kumimoji="1" lang="ja-JP" altLang="en-US" dirty="0" smtClean="0"/>
              <a:t>「場」を通した経験</a:t>
            </a:r>
            <a:endParaRPr kumimoji="1" lang="ja-JP" altLang="en-US" dirty="0"/>
          </a:p>
        </p:txBody>
      </p:sp>
      <p:sp>
        <p:nvSpPr>
          <p:cNvPr id="14" name="右矢印 13"/>
          <p:cNvSpPr/>
          <p:nvPr/>
        </p:nvSpPr>
        <p:spPr>
          <a:xfrm>
            <a:off x="6228184" y="4293096"/>
            <a:ext cx="504056" cy="12961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加算記号 14"/>
          <p:cNvSpPr/>
          <p:nvPr/>
        </p:nvSpPr>
        <p:spPr>
          <a:xfrm>
            <a:off x="2195736" y="4365104"/>
            <a:ext cx="792088" cy="936104"/>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3235770" y="3284984"/>
            <a:ext cx="2709396" cy="461665"/>
          </a:xfrm>
          <a:prstGeom prst="rect">
            <a:avLst/>
          </a:prstGeom>
          <a:solidFill>
            <a:schemeClr val="bg1"/>
          </a:solidFill>
          <a:ln>
            <a:solidFill>
              <a:schemeClr val="bg1"/>
            </a:solidFill>
          </a:ln>
        </p:spPr>
        <p:txBody>
          <a:bodyPr wrap="none" rtlCol="0">
            <a:spAutoFit/>
          </a:bodyPr>
          <a:lstStyle/>
          <a:p>
            <a:r>
              <a:rPr lang="en-US" altLang="ja-JP" sz="2400" b="1" u="sng" dirty="0"/>
              <a:t>&lt;</a:t>
            </a:r>
            <a:r>
              <a:rPr lang="ja-JP" altLang="en-US" sz="2400" b="1" u="sng" dirty="0" smtClean="0"/>
              <a:t>機能以外の価値</a:t>
            </a:r>
            <a:r>
              <a:rPr lang="en-US" altLang="ja-JP" sz="2400" b="1" u="sng" dirty="0" smtClean="0"/>
              <a:t>&gt;</a:t>
            </a:r>
            <a:endParaRPr kumimoji="1" lang="ja-JP" altLang="en-US" sz="2400" b="1" u="sng" dirty="0"/>
          </a:p>
        </p:txBody>
      </p:sp>
      <p:sp>
        <p:nvSpPr>
          <p:cNvPr id="18" name="ひし形 17"/>
          <p:cNvSpPr/>
          <p:nvPr/>
        </p:nvSpPr>
        <p:spPr>
          <a:xfrm>
            <a:off x="7020272" y="3536075"/>
            <a:ext cx="1944216" cy="2414549"/>
          </a:xfrm>
          <a:prstGeom prst="diamond">
            <a:avLst/>
          </a:prstGeom>
          <a:noFill/>
          <a:ln w="38100" cap="sq" cmpd="thickThin">
            <a:solidFill>
              <a:srgbClr val="FF0066"/>
            </a:solidFill>
            <a:prstDash val="solid"/>
          </a:ln>
          <a:effectLst>
            <a:glow rad="635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solidFill>
                <a:schemeClr val="tx1"/>
              </a:solidFill>
            </a:endParaRPr>
          </a:p>
        </p:txBody>
      </p:sp>
      <p:sp>
        <p:nvSpPr>
          <p:cNvPr id="19" name="テキスト ボックス 18"/>
          <p:cNvSpPr txBox="1"/>
          <p:nvPr/>
        </p:nvSpPr>
        <p:spPr>
          <a:xfrm>
            <a:off x="7314951" y="4266297"/>
            <a:ext cx="1354858" cy="954107"/>
          </a:xfrm>
          <a:prstGeom prst="rect">
            <a:avLst/>
          </a:prstGeom>
          <a:noFill/>
        </p:spPr>
        <p:txBody>
          <a:bodyPr wrap="none" rtlCol="0">
            <a:spAutoFit/>
          </a:bodyPr>
          <a:lstStyle/>
          <a:p>
            <a:pPr algn="ctr"/>
            <a:r>
              <a:rPr kumimoji="1" lang="ja-JP" altLang="en-US" sz="2800" dirty="0" smtClean="0"/>
              <a:t>強い</a:t>
            </a:r>
            <a:endParaRPr kumimoji="1" lang="en-US" altLang="ja-JP" sz="2800" dirty="0" smtClean="0"/>
          </a:p>
          <a:p>
            <a:pPr algn="ctr"/>
            <a:r>
              <a:rPr lang="ja-JP" altLang="en-US" sz="2800" dirty="0"/>
              <a:t>ブランド</a:t>
            </a:r>
            <a:endParaRPr kumimoji="1" lang="ja-JP" altLang="en-US" sz="2800" dirty="0"/>
          </a:p>
        </p:txBody>
      </p:sp>
      <p:sp>
        <p:nvSpPr>
          <p:cNvPr id="13" name="テキスト ボックス 12"/>
          <p:cNvSpPr txBox="1"/>
          <p:nvPr/>
        </p:nvSpPr>
        <p:spPr>
          <a:xfrm>
            <a:off x="6480212" y="2843644"/>
            <a:ext cx="1636987" cy="400110"/>
          </a:xfrm>
          <a:prstGeom prst="rect">
            <a:avLst/>
          </a:prstGeom>
          <a:noFill/>
        </p:spPr>
        <p:txBody>
          <a:bodyPr wrap="none" rtlCol="0">
            <a:spAutoFit/>
          </a:bodyPr>
          <a:lstStyle/>
          <a:p>
            <a:r>
              <a:rPr kumimoji="1" lang="ja-JP" altLang="en-US" sz="2000" dirty="0" smtClean="0"/>
              <a:t>（岡本、</a:t>
            </a:r>
            <a:r>
              <a:rPr kumimoji="1" lang="en-US" altLang="ja-JP" sz="2000" dirty="0" smtClean="0"/>
              <a:t>2001</a:t>
            </a:r>
            <a:r>
              <a:rPr kumimoji="1" lang="ja-JP" altLang="en-US" sz="2000" dirty="0" smtClean="0"/>
              <a:t>）</a:t>
            </a:r>
            <a:endParaRPr kumimoji="1" lang="ja-JP" altLang="en-US" sz="2000"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研究目的</a:t>
            </a:r>
            <a:endParaRPr kumimoji="1" lang="ja-JP" altLang="en-US" dirty="0"/>
          </a:p>
        </p:txBody>
      </p:sp>
      <p:sp>
        <p:nvSpPr>
          <p:cNvPr id="4" name="スライド番号プレースホルダ 3"/>
          <p:cNvSpPr>
            <a:spLocks noGrp="1"/>
          </p:cNvSpPr>
          <p:nvPr>
            <p:ph type="sldNum" sz="quarter" idx="12"/>
          </p:nvPr>
        </p:nvSpPr>
        <p:spPr/>
        <p:txBody>
          <a:bodyPr/>
          <a:lstStyle/>
          <a:p>
            <a:fld id="{B29933C5-EAD1-482D-8AC3-B23FD5C3ED06}" type="slidenum">
              <a:rPr kumimoji="1" lang="ja-JP" altLang="en-US" smtClean="0"/>
              <a:pPr/>
              <a:t>17</a:t>
            </a:fld>
            <a:endParaRPr kumimoji="1" lang="ja-JP" altLang="en-US"/>
          </a:p>
        </p:txBody>
      </p:sp>
      <p:sp>
        <p:nvSpPr>
          <p:cNvPr id="6" name="テキスト ボックス 5"/>
          <p:cNvSpPr txBox="1"/>
          <p:nvPr/>
        </p:nvSpPr>
        <p:spPr>
          <a:xfrm>
            <a:off x="179512" y="1718806"/>
            <a:ext cx="8917826" cy="2862322"/>
          </a:xfrm>
          <a:prstGeom prst="rect">
            <a:avLst/>
          </a:prstGeom>
          <a:noFill/>
        </p:spPr>
        <p:txBody>
          <a:bodyPr wrap="none" rtlCol="0">
            <a:spAutoFit/>
          </a:bodyPr>
          <a:lstStyle/>
          <a:p>
            <a:r>
              <a:rPr kumimoji="1" lang="ja-JP" altLang="en-US" sz="6000" dirty="0" smtClean="0"/>
              <a:t>同行者を伴った購買行動と</a:t>
            </a:r>
            <a:endParaRPr kumimoji="1" lang="en-US" altLang="ja-JP" sz="6000" dirty="0" smtClean="0"/>
          </a:p>
          <a:p>
            <a:r>
              <a:rPr kumimoji="1" lang="ja-JP" altLang="en-US" sz="6000" dirty="0" smtClean="0"/>
              <a:t>非機能的価値の形成の</a:t>
            </a:r>
            <a:endParaRPr kumimoji="1" lang="en-US" altLang="ja-JP" sz="6000" dirty="0" smtClean="0"/>
          </a:p>
          <a:p>
            <a:r>
              <a:rPr kumimoji="1" lang="ja-JP" altLang="en-US" sz="6000" dirty="0" smtClean="0"/>
              <a:t>関係を明らかにする</a:t>
            </a:r>
            <a:endParaRPr kumimoji="1" lang="ja-JP" altLang="en-US" sz="6000"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発表の流れ</a:t>
            </a:r>
            <a:endParaRPr kumimoji="1" lang="ja-JP" altLang="en-US" dirty="0"/>
          </a:p>
        </p:txBody>
      </p:sp>
      <p:sp>
        <p:nvSpPr>
          <p:cNvPr id="3" name="コンテンツ プレースホルダ 2"/>
          <p:cNvSpPr>
            <a:spLocks noGrp="1"/>
          </p:cNvSpPr>
          <p:nvPr>
            <p:ph sz="quarter" idx="1"/>
          </p:nvPr>
        </p:nvSpPr>
        <p:spPr/>
        <p:txBody>
          <a:bodyPr/>
          <a:lstStyle/>
          <a:p>
            <a:pPr>
              <a:buNone/>
            </a:pPr>
            <a:r>
              <a:rPr kumimoji="1" lang="ja-JP" altLang="en-US" dirty="0" smtClean="0"/>
              <a:t>□問題意識</a:t>
            </a:r>
            <a:endParaRPr kumimoji="1" lang="en-US" altLang="ja-JP" dirty="0" smtClean="0"/>
          </a:p>
          <a:p>
            <a:pPr>
              <a:buNone/>
            </a:pPr>
            <a:r>
              <a:rPr lang="ja-JP" altLang="en-US" dirty="0" smtClean="0"/>
              <a:t>□研究目的</a:t>
            </a:r>
            <a:endParaRPr lang="en-US" altLang="ja-JP" dirty="0" smtClean="0"/>
          </a:p>
          <a:p>
            <a:pPr>
              <a:buNone/>
            </a:pPr>
            <a:endParaRPr lang="en-US" altLang="ja-JP" dirty="0" smtClean="0"/>
          </a:p>
          <a:p>
            <a:pPr>
              <a:buNone/>
            </a:pPr>
            <a:r>
              <a:rPr kumimoji="1" lang="ja-JP" altLang="en-US" sz="4000" dirty="0" smtClean="0"/>
              <a:t>□　仮説の導出</a:t>
            </a:r>
            <a:endParaRPr kumimoji="1" lang="en-US" altLang="ja-JP" sz="4000" dirty="0" smtClean="0"/>
          </a:p>
          <a:p>
            <a:pPr>
              <a:buNone/>
            </a:pPr>
            <a:endParaRPr lang="en-US" altLang="ja-JP" dirty="0" smtClean="0"/>
          </a:p>
          <a:p>
            <a:pPr>
              <a:buNone/>
            </a:pPr>
            <a:r>
              <a:rPr lang="ja-JP" altLang="en-US" dirty="0" smtClean="0"/>
              <a:t>□仮説の検証</a:t>
            </a:r>
            <a:endParaRPr lang="en-US" altLang="ja-JP" dirty="0" smtClean="0"/>
          </a:p>
          <a:p>
            <a:pPr>
              <a:buNone/>
            </a:pPr>
            <a:r>
              <a:rPr kumimoji="1" lang="ja-JP" altLang="en-US" dirty="0" smtClean="0"/>
              <a:t>□インプリケーション</a:t>
            </a:r>
            <a:endParaRPr kumimoji="1" lang="en-US" altLang="ja-JP" dirty="0" smtClean="0"/>
          </a:p>
          <a:p>
            <a:pPr>
              <a:buNone/>
            </a:pPr>
            <a:r>
              <a:rPr lang="ja-JP" altLang="en-US" dirty="0" smtClean="0"/>
              <a:t>□課題</a:t>
            </a:r>
            <a:endParaRPr kumimoji="1" lang="ja-JP" altLang="en-US" dirty="0"/>
          </a:p>
        </p:txBody>
      </p:sp>
      <p:sp>
        <p:nvSpPr>
          <p:cNvPr id="4" name="スライド番号プレースホルダ 3"/>
          <p:cNvSpPr>
            <a:spLocks noGrp="1"/>
          </p:cNvSpPr>
          <p:nvPr>
            <p:ph type="sldNum" sz="quarter" idx="12"/>
          </p:nvPr>
        </p:nvSpPr>
        <p:spPr/>
        <p:txBody>
          <a:bodyPr/>
          <a:lstStyle/>
          <a:p>
            <a:fld id="{B29933C5-EAD1-482D-8AC3-B23FD5C3ED06}" type="slidenum">
              <a:rPr kumimoji="1" lang="ja-JP" altLang="en-US" smtClean="0"/>
              <a:pPr/>
              <a:t>18</a:t>
            </a:fld>
            <a:endParaRPr kumimoji="1" lang="ja-JP" altLang="en-US"/>
          </a:p>
        </p:txBody>
      </p:sp>
      <p:pic>
        <p:nvPicPr>
          <p:cNvPr id="5" name="図 4" descr="08.wmf"/>
          <p:cNvPicPr>
            <a:picLocks noChangeAspect="1"/>
          </p:cNvPicPr>
          <p:nvPr/>
        </p:nvPicPr>
        <p:blipFill>
          <a:blip r:embed="rId3" cstate="print"/>
          <a:stretch>
            <a:fillRect/>
          </a:stretch>
        </p:blipFill>
        <p:spPr>
          <a:xfrm>
            <a:off x="611560" y="2420888"/>
            <a:ext cx="755650" cy="122078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スライド番号プレースホルダ 30"/>
          <p:cNvSpPr>
            <a:spLocks noGrp="1"/>
          </p:cNvSpPr>
          <p:nvPr>
            <p:ph type="sldNum" sz="quarter" idx="12"/>
          </p:nvPr>
        </p:nvSpPr>
        <p:spPr/>
        <p:txBody>
          <a:bodyPr/>
          <a:lstStyle/>
          <a:p>
            <a:fld id="{B29933C5-EAD1-482D-8AC3-B23FD5C3ED06}" type="slidenum">
              <a:rPr kumimoji="1" lang="ja-JP" altLang="en-US" smtClean="0"/>
              <a:pPr/>
              <a:t>19</a:t>
            </a:fld>
            <a:endParaRPr kumimoji="1" lang="ja-JP" altLang="en-US"/>
          </a:p>
        </p:txBody>
      </p:sp>
      <p:grpSp>
        <p:nvGrpSpPr>
          <p:cNvPr id="12" name="グループ化 11"/>
          <p:cNvGrpSpPr/>
          <p:nvPr/>
        </p:nvGrpSpPr>
        <p:grpSpPr>
          <a:xfrm>
            <a:off x="1270399" y="476672"/>
            <a:ext cx="2228366" cy="2113080"/>
            <a:chOff x="1541303" y="1366084"/>
            <a:chExt cx="1795335" cy="1531315"/>
          </a:xfrm>
        </p:grpSpPr>
        <p:pic>
          <p:nvPicPr>
            <p:cNvPr id="26" name="Picture 14" descr="http://kids.wanpug.com/illust/illust3498.png"/>
            <p:cNvPicPr>
              <a:picLocks noChangeAspect="1" noChangeArrowheads="1"/>
            </p:cNvPicPr>
            <p:nvPr/>
          </p:nvPicPr>
          <p:blipFill>
            <a:blip r:embed="rId3" cstate="print"/>
            <a:srcRect/>
            <a:stretch>
              <a:fillRect/>
            </a:stretch>
          </p:blipFill>
          <p:spPr bwMode="auto">
            <a:xfrm>
              <a:off x="1541303" y="1366084"/>
              <a:ext cx="1795335" cy="1531315"/>
            </a:xfrm>
            <a:prstGeom prst="rect">
              <a:avLst/>
            </a:prstGeom>
            <a:noFill/>
          </p:spPr>
        </p:pic>
        <p:sp>
          <p:nvSpPr>
            <p:cNvPr id="3" name="円/楕円 2"/>
            <p:cNvSpPr/>
            <p:nvPr/>
          </p:nvSpPr>
          <p:spPr>
            <a:xfrm>
              <a:off x="1934914" y="2053394"/>
              <a:ext cx="1008112" cy="6480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solidFill>
                  <a:schemeClr val="tx1"/>
                </a:solidFill>
              </a:endParaRPr>
            </a:p>
          </p:txBody>
        </p:sp>
      </p:grpSp>
      <p:grpSp>
        <p:nvGrpSpPr>
          <p:cNvPr id="14" name="グループ化 13"/>
          <p:cNvGrpSpPr/>
          <p:nvPr/>
        </p:nvGrpSpPr>
        <p:grpSpPr>
          <a:xfrm>
            <a:off x="5438682" y="476672"/>
            <a:ext cx="2157654" cy="2079613"/>
            <a:chOff x="5607579" y="1355874"/>
            <a:chExt cx="1726902" cy="1641078"/>
          </a:xfrm>
        </p:grpSpPr>
        <p:grpSp>
          <p:nvGrpSpPr>
            <p:cNvPr id="32" name="グループ化 31"/>
            <p:cNvGrpSpPr/>
            <p:nvPr/>
          </p:nvGrpSpPr>
          <p:grpSpPr>
            <a:xfrm>
              <a:off x="5607579" y="1355874"/>
              <a:ext cx="1726902" cy="1641078"/>
              <a:chOff x="3203848" y="1571542"/>
              <a:chExt cx="2149778" cy="2145489"/>
            </a:xfrm>
          </p:grpSpPr>
          <p:pic>
            <p:nvPicPr>
              <p:cNvPr id="33" name="図 32" descr="illust2006.png"/>
              <p:cNvPicPr>
                <a:picLocks noChangeAspect="1"/>
              </p:cNvPicPr>
              <p:nvPr/>
            </p:nvPicPr>
            <p:blipFill>
              <a:blip r:embed="rId4" cstate="print"/>
              <a:stretch>
                <a:fillRect/>
              </a:stretch>
            </p:blipFill>
            <p:spPr>
              <a:xfrm>
                <a:off x="3707904" y="1571542"/>
                <a:ext cx="1645722" cy="1828560"/>
              </a:xfrm>
              <a:prstGeom prst="rect">
                <a:avLst/>
              </a:prstGeom>
            </p:spPr>
          </p:pic>
          <p:pic>
            <p:nvPicPr>
              <p:cNvPr id="34" name="Picture 12" descr="http://kids.wanpug.com/illust/illust3497.png"/>
              <p:cNvPicPr>
                <a:picLocks noChangeAspect="1" noChangeArrowheads="1"/>
              </p:cNvPicPr>
              <p:nvPr/>
            </p:nvPicPr>
            <p:blipFill>
              <a:blip r:embed="rId5" cstate="print"/>
              <a:srcRect/>
              <a:stretch>
                <a:fillRect/>
              </a:stretch>
            </p:blipFill>
            <p:spPr bwMode="auto">
              <a:xfrm>
                <a:off x="3203848" y="1571543"/>
                <a:ext cx="1368152" cy="2145488"/>
              </a:xfrm>
              <a:prstGeom prst="rect">
                <a:avLst/>
              </a:prstGeom>
              <a:noFill/>
            </p:spPr>
          </p:pic>
        </p:grpSp>
        <p:sp>
          <p:nvSpPr>
            <p:cNvPr id="4" name="円/楕円 3"/>
            <p:cNvSpPr/>
            <p:nvPr/>
          </p:nvSpPr>
          <p:spPr>
            <a:xfrm>
              <a:off x="5868145" y="2188065"/>
              <a:ext cx="1296144" cy="6480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solidFill>
                  <a:schemeClr val="tx1"/>
                </a:solidFill>
              </a:endParaRPr>
            </a:p>
          </p:txBody>
        </p:sp>
      </p:grpSp>
      <p:pic>
        <p:nvPicPr>
          <p:cNvPr id="35" name="Picture 11" descr="http://iconizer.net/files/Dark_Glass/orig/package_favourit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03389" y="3145272"/>
            <a:ext cx="1111036" cy="1111037"/>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11" descr="http://iconizer.net/files/Dark_Glass/orig/package_favourit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88567" y="2960947"/>
            <a:ext cx="1579240" cy="1579241"/>
          </a:xfrm>
          <a:prstGeom prst="rect">
            <a:avLst/>
          </a:prstGeom>
          <a:noFill/>
          <a:extLst>
            <a:ext uri="{909E8E84-426E-40dd-AFC4-6F175D3DCCD1}">
              <a14:hiddenFill xmlns:a14="http://schemas.microsoft.com/office/drawing/2010/main">
                <a:solidFill>
                  <a:srgbClr val="FFFFFF"/>
                </a:solidFill>
              </a14:hiddenFill>
            </a:ext>
          </a:extLst>
        </p:spPr>
      </p:pic>
      <p:sp>
        <p:nvSpPr>
          <p:cNvPr id="20" name="テキスト ボックス 19"/>
          <p:cNvSpPr txBox="1"/>
          <p:nvPr/>
        </p:nvSpPr>
        <p:spPr>
          <a:xfrm>
            <a:off x="5167923" y="5468596"/>
            <a:ext cx="2698175" cy="523220"/>
          </a:xfrm>
          <a:prstGeom prst="rect">
            <a:avLst/>
          </a:prstGeom>
          <a:noFill/>
        </p:spPr>
        <p:txBody>
          <a:bodyPr wrap="none" rtlCol="0">
            <a:spAutoFit/>
          </a:bodyPr>
          <a:lstStyle/>
          <a:p>
            <a:r>
              <a:rPr kumimoji="1" lang="ja-JP" altLang="en-US" sz="2800" dirty="0" smtClean="0"/>
              <a:t>機能以外の価値</a:t>
            </a:r>
            <a:endParaRPr kumimoji="1" lang="ja-JP" altLang="en-US" sz="2800" dirty="0"/>
          </a:p>
        </p:txBody>
      </p:sp>
      <p:sp>
        <p:nvSpPr>
          <p:cNvPr id="38" name="爆発 2 37"/>
          <p:cNvSpPr/>
          <p:nvPr/>
        </p:nvSpPr>
        <p:spPr>
          <a:xfrm rot="462920">
            <a:off x="1043915" y="5176587"/>
            <a:ext cx="2801182" cy="1060788"/>
          </a:xfrm>
          <a:prstGeom prst="irregularSeal2">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爆発 2 40"/>
          <p:cNvSpPr/>
          <p:nvPr/>
        </p:nvSpPr>
        <p:spPr>
          <a:xfrm rot="417725">
            <a:off x="4561424" y="4890366"/>
            <a:ext cx="4106123" cy="1579467"/>
          </a:xfrm>
          <a:prstGeom prst="irregularSeal2">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L 字 41"/>
          <p:cNvSpPr/>
          <p:nvPr/>
        </p:nvSpPr>
        <p:spPr>
          <a:xfrm rot="2369481">
            <a:off x="4095469" y="3157477"/>
            <a:ext cx="749018" cy="780288"/>
          </a:xfrm>
          <a:prstGeom prst="corner">
            <a:avLst>
              <a:gd name="adj1" fmla="val 27964"/>
              <a:gd name="adj2" fmla="val 27965"/>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p:cNvSpPr txBox="1"/>
          <p:nvPr/>
        </p:nvSpPr>
        <p:spPr>
          <a:xfrm>
            <a:off x="5764241" y="3335067"/>
            <a:ext cx="1505540" cy="830997"/>
          </a:xfrm>
          <a:prstGeom prst="rect">
            <a:avLst/>
          </a:prstGeom>
          <a:noFill/>
          <a:ln>
            <a:noFill/>
          </a:ln>
        </p:spPr>
        <p:txBody>
          <a:bodyPr wrap="none" rtlCol="0">
            <a:spAutoFit/>
          </a:bodyPr>
          <a:lstStyle/>
          <a:p>
            <a:r>
              <a:rPr lang="ja-JP" altLang="en-US" sz="2400" b="1" dirty="0" smtClean="0">
                <a:solidFill>
                  <a:schemeClr val="bg1"/>
                </a:solidFill>
              </a:rPr>
              <a:t>ポジティブ</a:t>
            </a:r>
            <a:endParaRPr lang="en-US" altLang="ja-JP" sz="2400" b="1" dirty="0" smtClean="0">
              <a:solidFill>
                <a:schemeClr val="bg1"/>
              </a:solidFill>
            </a:endParaRPr>
          </a:p>
          <a:p>
            <a:pPr algn="ctr"/>
            <a:r>
              <a:rPr kumimoji="1" lang="ja-JP" altLang="en-US" sz="2400" b="1" dirty="0">
                <a:solidFill>
                  <a:schemeClr val="bg1"/>
                </a:solidFill>
              </a:rPr>
              <a:t>感情</a:t>
            </a:r>
          </a:p>
        </p:txBody>
      </p:sp>
      <p:sp>
        <p:nvSpPr>
          <p:cNvPr id="44" name="テキスト ボックス 43"/>
          <p:cNvSpPr txBox="1"/>
          <p:nvPr/>
        </p:nvSpPr>
        <p:spPr>
          <a:xfrm>
            <a:off x="1795759" y="3427399"/>
            <a:ext cx="1170513" cy="646331"/>
          </a:xfrm>
          <a:prstGeom prst="rect">
            <a:avLst/>
          </a:prstGeom>
          <a:noFill/>
        </p:spPr>
        <p:txBody>
          <a:bodyPr wrap="none" rtlCol="0">
            <a:spAutoFit/>
          </a:bodyPr>
          <a:lstStyle/>
          <a:p>
            <a:pPr algn="ctr"/>
            <a:r>
              <a:rPr kumimoji="1" lang="ja-JP" altLang="en-US" dirty="0" smtClean="0">
                <a:solidFill>
                  <a:schemeClr val="bg1"/>
                </a:solidFill>
              </a:rPr>
              <a:t>ポジティブ</a:t>
            </a:r>
            <a:endParaRPr kumimoji="1" lang="en-US" altLang="ja-JP" dirty="0" smtClean="0">
              <a:solidFill>
                <a:schemeClr val="bg1"/>
              </a:solidFill>
            </a:endParaRPr>
          </a:p>
          <a:p>
            <a:pPr algn="ctr"/>
            <a:r>
              <a:rPr kumimoji="1" lang="ja-JP" altLang="en-US" dirty="0" smtClean="0">
                <a:solidFill>
                  <a:schemeClr val="bg1"/>
                </a:solidFill>
              </a:rPr>
              <a:t>感情</a:t>
            </a:r>
            <a:endParaRPr kumimoji="1" lang="ja-JP" altLang="en-US" dirty="0">
              <a:solidFill>
                <a:schemeClr val="bg1"/>
              </a:solidFill>
            </a:endParaRPr>
          </a:p>
        </p:txBody>
      </p:sp>
      <p:sp>
        <p:nvSpPr>
          <p:cNvPr id="48" name="右矢印 47"/>
          <p:cNvSpPr/>
          <p:nvPr/>
        </p:nvSpPr>
        <p:spPr>
          <a:xfrm rot="5400000">
            <a:off x="2122243" y="2571156"/>
            <a:ext cx="373775" cy="5760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下矢印 48"/>
          <p:cNvSpPr/>
          <p:nvPr/>
        </p:nvSpPr>
        <p:spPr>
          <a:xfrm>
            <a:off x="6237024" y="2628011"/>
            <a:ext cx="533436" cy="3737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ストライプ矢印 49"/>
          <p:cNvSpPr/>
          <p:nvPr/>
        </p:nvSpPr>
        <p:spPr>
          <a:xfrm rot="5400000">
            <a:off x="2090882" y="4266539"/>
            <a:ext cx="436495" cy="782471"/>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ストライプ矢印 51"/>
          <p:cNvSpPr/>
          <p:nvPr/>
        </p:nvSpPr>
        <p:spPr>
          <a:xfrm rot="5400000">
            <a:off x="6266114" y="4307569"/>
            <a:ext cx="472266" cy="782471"/>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L 字 23"/>
          <p:cNvSpPr/>
          <p:nvPr/>
        </p:nvSpPr>
        <p:spPr>
          <a:xfrm rot="2369481">
            <a:off x="4132093" y="5347838"/>
            <a:ext cx="744850" cy="763168"/>
          </a:xfrm>
          <a:prstGeom prst="corner">
            <a:avLst>
              <a:gd name="adj1" fmla="val 25803"/>
              <a:gd name="adj2" fmla="val 26551"/>
            </a:avLst>
          </a:prstGeom>
          <a:solidFill>
            <a:srgbClr val="F296D1"/>
          </a:solidFill>
          <a:ln>
            <a:solidFill>
              <a:srgbClr val="F296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 4"/>
          <p:cNvSpPr/>
          <p:nvPr/>
        </p:nvSpPr>
        <p:spPr>
          <a:xfrm>
            <a:off x="827584" y="2589752"/>
            <a:ext cx="7488832" cy="1849775"/>
          </a:xfrm>
          <a:prstGeom prst="roundRect">
            <a:avLst/>
          </a:prstGeom>
          <a:noFill/>
          <a:ln w="57150">
            <a:solidFill>
              <a:srgbClr val="92D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3845726" y="2352496"/>
            <a:ext cx="1152881" cy="523220"/>
          </a:xfrm>
          <a:prstGeom prst="rect">
            <a:avLst/>
          </a:prstGeom>
          <a:solidFill>
            <a:schemeClr val="bg1"/>
          </a:solidFill>
          <a:ln w="28575">
            <a:solidFill>
              <a:srgbClr val="92D050"/>
            </a:solidFill>
          </a:ln>
        </p:spPr>
        <p:txBody>
          <a:bodyPr wrap="none" rtlCol="0">
            <a:spAutoFit/>
          </a:bodyPr>
          <a:lstStyle/>
          <a:p>
            <a:pPr algn="ctr"/>
            <a:r>
              <a:rPr kumimoji="1" lang="ja-JP" altLang="en-US" sz="2800" b="1" dirty="0" smtClean="0"/>
              <a:t>仮説１</a:t>
            </a:r>
            <a:endParaRPr kumimoji="1" lang="ja-JP" altLang="en-US" sz="2800" b="1" dirty="0"/>
          </a:p>
        </p:txBody>
      </p:sp>
      <p:sp>
        <p:nvSpPr>
          <p:cNvPr id="6" name="角丸四角形 5"/>
          <p:cNvSpPr/>
          <p:nvPr/>
        </p:nvSpPr>
        <p:spPr>
          <a:xfrm>
            <a:off x="827584" y="4796245"/>
            <a:ext cx="7488832" cy="1778150"/>
          </a:xfrm>
          <a:prstGeom prst="roundRect">
            <a:avLst/>
          </a:prstGeom>
          <a:noFill/>
          <a:ln w="57150">
            <a:solidFill>
              <a:srgbClr val="F296D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3810867" y="4540188"/>
            <a:ext cx="1152880" cy="523220"/>
          </a:xfrm>
          <a:prstGeom prst="rect">
            <a:avLst/>
          </a:prstGeom>
          <a:solidFill>
            <a:schemeClr val="bg1"/>
          </a:solidFill>
          <a:ln w="38100">
            <a:solidFill>
              <a:srgbClr val="F296D1"/>
            </a:solidFill>
          </a:ln>
        </p:spPr>
        <p:txBody>
          <a:bodyPr wrap="none" rtlCol="0">
            <a:spAutoFit/>
          </a:bodyPr>
          <a:lstStyle/>
          <a:p>
            <a:pPr algn="ctr"/>
            <a:r>
              <a:rPr kumimoji="1" lang="ja-JP" altLang="en-US" sz="2800" b="1" dirty="0" smtClean="0"/>
              <a:t>仮説２</a:t>
            </a:r>
            <a:endParaRPr kumimoji="1" lang="ja-JP" altLang="en-US" sz="2800" b="1" dirty="0"/>
          </a:p>
        </p:txBody>
      </p:sp>
      <p:sp>
        <p:nvSpPr>
          <p:cNvPr id="8" name="テキスト ボックス 7"/>
          <p:cNvSpPr txBox="1"/>
          <p:nvPr/>
        </p:nvSpPr>
        <p:spPr>
          <a:xfrm>
            <a:off x="1878313" y="1579852"/>
            <a:ext cx="1005403" cy="584775"/>
          </a:xfrm>
          <a:prstGeom prst="rect">
            <a:avLst/>
          </a:prstGeom>
          <a:noFill/>
        </p:spPr>
        <p:txBody>
          <a:bodyPr wrap="none" rtlCol="0">
            <a:spAutoFit/>
          </a:bodyPr>
          <a:lstStyle/>
          <a:p>
            <a:r>
              <a:rPr kumimoji="1" lang="ja-JP" altLang="en-US" sz="3200" dirty="0" smtClean="0"/>
              <a:t>単独</a:t>
            </a:r>
            <a:endParaRPr kumimoji="1" lang="ja-JP" altLang="en-US" sz="3200" dirty="0"/>
          </a:p>
        </p:txBody>
      </p:sp>
      <p:sp>
        <p:nvSpPr>
          <p:cNvPr id="9" name="テキスト ボックス 8"/>
          <p:cNvSpPr txBox="1"/>
          <p:nvPr/>
        </p:nvSpPr>
        <p:spPr>
          <a:xfrm>
            <a:off x="5901061" y="1649482"/>
            <a:ext cx="1415772" cy="584775"/>
          </a:xfrm>
          <a:prstGeom prst="rect">
            <a:avLst/>
          </a:prstGeom>
          <a:noFill/>
        </p:spPr>
        <p:txBody>
          <a:bodyPr wrap="none" rtlCol="0">
            <a:spAutoFit/>
          </a:bodyPr>
          <a:lstStyle/>
          <a:p>
            <a:r>
              <a:rPr kumimoji="1" lang="ja-JP" altLang="en-US" sz="3200" dirty="0" smtClean="0"/>
              <a:t>同行者</a:t>
            </a:r>
            <a:endParaRPr kumimoji="1" lang="ja-JP" altLang="en-US" sz="3200" dirty="0"/>
          </a:p>
        </p:txBody>
      </p:sp>
      <p:sp>
        <p:nvSpPr>
          <p:cNvPr id="10" name="テキスト ボックス 9"/>
          <p:cNvSpPr txBox="1"/>
          <p:nvPr/>
        </p:nvSpPr>
        <p:spPr>
          <a:xfrm>
            <a:off x="1458660" y="5545540"/>
            <a:ext cx="1800493" cy="369332"/>
          </a:xfrm>
          <a:prstGeom prst="rect">
            <a:avLst/>
          </a:prstGeom>
          <a:noFill/>
        </p:spPr>
        <p:txBody>
          <a:bodyPr wrap="none" rtlCol="0">
            <a:spAutoFit/>
          </a:bodyPr>
          <a:lstStyle/>
          <a:p>
            <a:r>
              <a:rPr kumimoji="1" lang="ja-JP" altLang="en-US" dirty="0" smtClean="0"/>
              <a:t>機能以外の価値</a:t>
            </a:r>
            <a:endParaRPr kumimoji="1" lang="ja-JP" altLang="en-US" dirty="0"/>
          </a:p>
        </p:txBody>
      </p:sp>
    </p:spTree>
    <p:extLst>
      <p:ext uri="{BB962C8B-B14F-4D97-AF65-F5344CB8AC3E}">
        <p14:creationId xmlns:p14="http://schemas.microsoft.com/office/powerpoint/2010/main" val="333210429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発表の流れ</a:t>
            </a:r>
            <a:endParaRPr kumimoji="1" lang="ja-JP" altLang="en-US" dirty="0"/>
          </a:p>
        </p:txBody>
      </p:sp>
      <p:sp>
        <p:nvSpPr>
          <p:cNvPr id="3" name="コンテンツ プレースホルダ 2"/>
          <p:cNvSpPr>
            <a:spLocks noGrp="1"/>
          </p:cNvSpPr>
          <p:nvPr>
            <p:ph sz="quarter" idx="1"/>
          </p:nvPr>
        </p:nvSpPr>
        <p:spPr/>
        <p:txBody>
          <a:bodyPr/>
          <a:lstStyle/>
          <a:p>
            <a:pPr>
              <a:buNone/>
            </a:pPr>
            <a:endParaRPr lang="en-US" altLang="ja-JP" sz="4000" dirty="0"/>
          </a:p>
          <a:p>
            <a:pPr>
              <a:buNone/>
            </a:pPr>
            <a:r>
              <a:rPr kumimoji="1" lang="ja-JP" altLang="en-US" sz="4000" dirty="0" smtClean="0"/>
              <a:t>　　 問題意識</a:t>
            </a:r>
            <a:endParaRPr kumimoji="1" lang="en-US" altLang="ja-JP" sz="4000" dirty="0" smtClean="0"/>
          </a:p>
          <a:p>
            <a:pPr>
              <a:buNone/>
            </a:pPr>
            <a:endParaRPr lang="en-US" altLang="ja-JP" dirty="0" smtClean="0"/>
          </a:p>
          <a:p>
            <a:pPr>
              <a:buNone/>
            </a:pPr>
            <a:r>
              <a:rPr lang="ja-JP" altLang="en-US" dirty="0" smtClean="0"/>
              <a:t>□研究目的</a:t>
            </a:r>
            <a:endParaRPr lang="en-US" altLang="ja-JP" dirty="0" smtClean="0"/>
          </a:p>
          <a:p>
            <a:pPr>
              <a:buNone/>
            </a:pPr>
            <a:r>
              <a:rPr kumimoji="1" lang="ja-JP" altLang="en-US" dirty="0" smtClean="0"/>
              <a:t>□仮説の導出</a:t>
            </a:r>
            <a:endParaRPr kumimoji="1" lang="en-US" altLang="ja-JP" dirty="0" smtClean="0"/>
          </a:p>
          <a:p>
            <a:pPr>
              <a:buNone/>
            </a:pPr>
            <a:r>
              <a:rPr lang="ja-JP" altLang="en-US" dirty="0" smtClean="0"/>
              <a:t>□仮説の検証</a:t>
            </a:r>
            <a:endParaRPr lang="en-US" altLang="ja-JP" dirty="0" smtClean="0"/>
          </a:p>
          <a:p>
            <a:pPr>
              <a:buNone/>
            </a:pPr>
            <a:r>
              <a:rPr kumimoji="1" lang="ja-JP" altLang="en-US" dirty="0" smtClean="0"/>
              <a:t>□インプリケーション</a:t>
            </a:r>
            <a:endParaRPr kumimoji="1" lang="en-US" altLang="ja-JP" dirty="0" smtClean="0"/>
          </a:p>
          <a:p>
            <a:pPr>
              <a:buNone/>
            </a:pPr>
            <a:r>
              <a:rPr lang="ja-JP" altLang="en-US" dirty="0" smtClean="0"/>
              <a:t>□課題</a:t>
            </a:r>
            <a:endParaRPr kumimoji="1" lang="ja-JP" altLang="en-US" dirty="0"/>
          </a:p>
        </p:txBody>
      </p:sp>
      <p:sp>
        <p:nvSpPr>
          <p:cNvPr id="4" name="スライド番号プレースホルダ 3"/>
          <p:cNvSpPr>
            <a:spLocks noGrp="1"/>
          </p:cNvSpPr>
          <p:nvPr>
            <p:ph type="sldNum" sz="quarter" idx="12"/>
          </p:nvPr>
        </p:nvSpPr>
        <p:spPr/>
        <p:txBody>
          <a:bodyPr/>
          <a:lstStyle/>
          <a:p>
            <a:fld id="{B29933C5-EAD1-482D-8AC3-B23FD5C3ED06}" type="slidenum">
              <a:rPr kumimoji="1" lang="ja-JP" altLang="en-US" smtClean="0"/>
              <a:pPr/>
              <a:t>2</a:t>
            </a:fld>
            <a:endParaRPr kumimoji="1" lang="ja-JP" altLang="en-US"/>
          </a:p>
        </p:txBody>
      </p:sp>
      <p:pic>
        <p:nvPicPr>
          <p:cNvPr id="6" name="図 5" descr="08.wmf"/>
          <p:cNvPicPr>
            <a:picLocks noChangeAspect="1"/>
          </p:cNvPicPr>
          <p:nvPr/>
        </p:nvPicPr>
        <p:blipFill>
          <a:blip r:embed="rId3" cstate="print"/>
          <a:stretch>
            <a:fillRect/>
          </a:stretch>
        </p:blipFill>
        <p:spPr>
          <a:xfrm>
            <a:off x="539552" y="1663130"/>
            <a:ext cx="755650" cy="1220788"/>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円/楕円 10"/>
          <p:cNvSpPr/>
          <p:nvPr/>
        </p:nvSpPr>
        <p:spPr>
          <a:xfrm>
            <a:off x="225852" y="1887343"/>
            <a:ext cx="5858315" cy="2678287"/>
          </a:xfrm>
          <a:prstGeom prst="ellipse">
            <a:avLst/>
          </a:prstGeom>
          <a:noFill/>
          <a:ln w="57150">
            <a:solidFill>
              <a:srgbClr val="00206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5209584" y="2117178"/>
            <a:ext cx="3312368" cy="1052692"/>
          </a:xfrm>
          <a:prstGeom prst="roundRect">
            <a:avLst/>
          </a:prstGeom>
          <a:solidFill>
            <a:schemeClr val="bg1"/>
          </a:solid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同行者との購買経験</a:t>
            </a:r>
            <a:endParaRPr kumimoji="1" lang="ja-JP" altLang="en-US" dirty="0"/>
          </a:p>
        </p:txBody>
      </p:sp>
      <p:sp>
        <p:nvSpPr>
          <p:cNvPr id="3" name="スライド番号プレースホルダー 2"/>
          <p:cNvSpPr>
            <a:spLocks noGrp="1"/>
          </p:cNvSpPr>
          <p:nvPr>
            <p:ph type="sldNum" sz="quarter" idx="12"/>
          </p:nvPr>
        </p:nvSpPr>
        <p:spPr/>
        <p:txBody>
          <a:bodyPr/>
          <a:lstStyle/>
          <a:p>
            <a:fld id="{B29933C5-EAD1-482D-8AC3-B23FD5C3ED06}" type="slidenum">
              <a:rPr kumimoji="1" lang="ja-JP" altLang="en-US" smtClean="0"/>
              <a:pPr/>
              <a:t>20</a:t>
            </a:fld>
            <a:endParaRPr kumimoji="1" lang="ja-JP" altLang="en-US"/>
          </a:p>
        </p:txBody>
      </p:sp>
      <p:grpSp>
        <p:nvGrpSpPr>
          <p:cNvPr id="4" name="グループ化 3"/>
          <p:cNvGrpSpPr/>
          <p:nvPr/>
        </p:nvGrpSpPr>
        <p:grpSpPr>
          <a:xfrm>
            <a:off x="530174" y="2063153"/>
            <a:ext cx="5053074" cy="3738563"/>
            <a:chOff x="145111" y="2276872"/>
            <a:chExt cx="4003622" cy="3442431"/>
          </a:xfrm>
        </p:grpSpPr>
        <p:pic>
          <p:nvPicPr>
            <p:cNvPr id="5" name="Picture 14" descr="http://kids.wanpug.com/illust/illust2625.png"/>
            <p:cNvPicPr>
              <a:picLocks noChangeAspect="1" noChangeArrowheads="1"/>
            </p:cNvPicPr>
            <p:nvPr/>
          </p:nvPicPr>
          <p:blipFill>
            <a:blip r:embed="rId2" cstate="print"/>
            <a:srcRect/>
            <a:stretch>
              <a:fillRect/>
            </a:stretch>
          </p:blipFill>
          <p:spPr bwMode="auto">
            <a:xfrm>
              <a:off x="827584" y="4581128"/>
              <a:ext cx="3044619" cy="1138175"/>
            </a:xfrm>
            <a:prstGeom prst="rect">
              <a:avLst/>
            </a:prstGeom>
            <a:noFill/>
          </p:spPr>
        </p:pic>
        <p:grpSp>
          <p:nvGrpSpPr>
            <p:cNvPr id="6" name="グループ化 5"/>
            <p:cNvGrpSpPr/>
            <p:nvPr/>
          </p:nvGrpSpPr>
          <p:grpSpPr>
            <a:xfrm>
              <a:off x="145111" y="2276872"/>
              <a:ext cx="3202753" cy="2592288"/>
              <a:chOff x="5041655" y="2492896"/>
              <a:chExt cx="3202753" cy="2592288"/>
            </a:xfrm>
          </p:grpSpPr>
          <p:sp>
            <p:nvSpPr>
              <p:cNvPr id="9" name="ハート 8"/>
              <p:cNvSpPr/>
              <p:nvPr/>
            </p:nvSpPr>
            <p:spPr>
              <a:xfrm>
                <a:off x="5652120" y="2492896"/>
                <a:ext cx="2592288" cy="2592288"/>
              </a:xfrm>
              <a:prstGeom prst="hear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10" name="円/楕円 9"/>
              <p:cNvSpPr/>
              <p:nvPr/>
            </p:nvSpPr>
            <p:spPr>
              <a:xfrm>
                <a:off x="5041655" y="2890721"/>
                <a:ext cx="1797433" cy="1140721"/>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rPr>
                  <a:t>楽しい</a:t>
                </a:r>
                <a:endParaRPr kumimoji="1" lang="ja-JP" altLang="en-US" sz="3600" dirty="0">
                  <a:solidFill>
                    <a:schemeClr val="tx1"/>
                  </a:solidFill>
                </a:endParaRPr>
              </a:p>
            </p:txBody>
          </p:sp>
        </p:grpSp>
        <p:sp>
          <p:nvSpPr>
            <p:cNvPr id="7" name="円/楕円 6"/>
            <p:cNvSpPr/>
            <p:nvPr/>
          </p:nvSpPr>
          <p:spPr>
            <a:xfrm>
              <a:off x="1619672" y="4869160"/>
              <a:ext cx="9361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t>商品</a:t>
              </a:r>
              <a:endParaRPr kumimoji="1" lang="ja-JP" altLang="en-US" sz="2400" dirty="0"/>
            </a:p>
          </p:txBody>
        </p:sp>
        <p:sp>
          <p:nvSpPr>
            <p:cNvPr id="8" name="円/楕円 7"/>
            <p:cNvSpPr/>
            <p:nvPr/>
          </p:nvSpPr>
          <p:spPr>
            <a:xfrm>
              <a:off x="1942544" y="3470348"/>
              <a:ext cx="2206189" cy="825547"/>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smtClean="0">
                  <a:solidFill>
                    <a:schemeClr val="tx1"/>
                  </a:solidFill>
                </a:rPr>
                <a:t>わいわい</a:t>
              </a:r>
              <a:endParaRPr kumimoji="1" lang="ja-JP" altLang="en-US" sz="3600" dirty="0">
                <a:solidFill>
                  <a:schemeClr val="tx1"/>
                </a:solidFill>
              </a:endParaRPr>
            </a:p>
          </p:txBody>
        </p:sp>
      </p:grpSp>
      <p:pic>
        <p:nvPicPr>
          <p:cNvPr id="15" name="図 14" descr="point02.wmf"/>
          <p:cNvPicPr>
            <a:picLocks noChangeAspect="1"/>
          </p:cNvPicPr>
          <p:nvPr/>
        </p:nvPicPr>
        <p:blipFill>
          <a:blip r:embed="rId3" cstate="print"/>
          <a:stretch>
            <a:fillRect/>
          </a:stretch>
        </p:blipFill>
        <p:spPr>
          <a:xfrm>
            <a:off x="4828338" y="1233030"/>
            <a:ext cx="1102569" cy="1025773"/>
          </a:xfrm>
          <a:prstGeom prst="rect">
            <a:avLst/>
          </a:prstGeom>
        </p:spPr>
      </p:pic>
      <p:sp>
        <p:nvSpPr>
          <p:cNvPr id="12" name="テキスト ボックス 11"/>
          <p:cNvSpPr txBox="1"/>
          <p:nvPr/>
        </p:nvSpPr>
        <p:spPr>
          <a:xfrm>
            <a:off x="5379623" y="2258803"/>
            <a:ext cx="2972289" cy="769441"/>
          </a:xfrm>
          <a:prstGeom prst="rect">
            <a:avLst/>
          </a:prstGeom>
          <a:noFill/>
        </p:spPr>
        <p:txBody>
          <a:bodyPr wrap="none" rtlCol="0">
            <a:spAutoFit/>
          </a:bodyPr>
          <a:lstStyle/>
          <a:p>
            <a:r>
              <a:rPr kumimoji="1" lang="ja-JP" altLang="en-US" sz="4400" dirty="0" smtClean="0"/>
              <a:t>感情に注目</a:t>
            </a:r>
            <a:endParaRPr kumimoji="1" lang="ja-JP" altLang="en-US" sz="4400" dirty="0"/>
          </a:p>
        </p:txBody>
      </p:sp>
    </p:spTree>
    <p:extLst>
      <p:ext uri="{BB962C8B-B14F-4D97-AF65-F5344CB8AC3E}">
        <p14:creationId xmlns:p14="http://schemas.microsoft.com/office/powerpoint/2010/main" val="15017379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感情</a:t>
            </a:r>
            <a:endParaRPr kumimoji="1" lang="ja-JP" altLang="en-US" dirty="0"/>
          </a:p>
        </p:txBody>
      </p:sp>
      <p:sp>
        <p:nvSpPr>
          <p:cNvPr id="3" name="スライド番号プレースホルダー 2"/>
          <p:cNvSpPr>
            <a:spLocks noGrp="1"/>
          </p:cNvSpPr>
          <p:nvPr>
            <p:ph type="sldNum" sz="quarter" idx="12"/>
          </p:nvPr>
        </p:nvSpPr>
        <p:spPr/>
        <p:txBody>
          <a:bodyPr/>
          <a:lstStyle/>
          <a:p>
            <a:fld id="{B29933C5-EAD1-482D-8AC3-B23FD5C3ED06}" type="slidenum">
              <a:rPr kumimoji="1" lang="ja-JP" altLang="en-US" smtClean="0"/>
              <a:pPr/>
              <a:t>21</a:t>
            </a:fld>
            <a:endParaRPr kumimoji="1" lang="ja-JP" altLang="en-US"/>
          </a:p>
        </p:txBody>
      </p:sp>
      <p:sp>
        <p:nvSpPr>
          <p:cNvPr id="5" name="正方形/長方形 4"/>
          <p:cNvSpPr/>
          <p:nvPr/>
        </p:nvSpPr>
        <p:spPr>
          <a:xfrm>
            <a:off x="683568" y="1932837"/>
            <a:ext cx="7776864" cy="1384995"/>
          </a:xfrm>
          <a:prstGeom prst="rect">
            <a:avLst/>
          </a:prstGeom>
        </p:spPr>
        <p:txBody>
          <a:bodyPr wrap="square">
            <a:spAutoFit/>
          </a:bodyPr>
          <a:lstStyle/>
          <a:p>
            <a:r>
              <a:rPr lang="ja-JP" altLang="en-US" sz="2800" dirty="0" smtClean="0"/>
              <a:t>経験</a:t>
            </a:r>
            <a:r>
              <a:rPr lang="ja-JP" altLang="en-US" sz="2800" dirty="0"/>
              <a:t>の情緒的な面を示す総称用語であり</a:t>
            </a:r>
            <a:r>
              <a:rPr lang="ja-JP" altLang="en-US" sz="2800" dirty="0" smtClean="0"/>
              <a:t>、</a:t>
            </a:r>
            <a:endParaRPr lang="en-US" altLang="ja-JP" sz="2800" dirty="0" smtClean="0"/>
          </a:p>
          <a:p>
            <a:r>
              <a:rPr lang="ja-JP" altLang="en-US" sz="2800" dirty="0" smtClean="0"/>
              <a:t>感覚</a:t>
            </a:r>
            <a:r>
              <a:rPr lang="ja-JP" altLang="en-US" sz="2800" dirty="0"/>
              <a:t>や観念、心的活動に伴って生じる</a:t>
            </a:r>
            <a:r>
              <a:rPr lang="ja-JP" altLang="en-US" sz="2800" dirty="0" smtClean="0"/>
              <a:t>快</a:t>
            </a:r>
            <a:r>
              <a:rPr lang="ja-JP" altLang="en-US" sz="2800" dirty="0"/>
              <a:t>－</a:t>
            </a:r>
            <a:r>
              <a:rPr lang="ja-JP" altLang="en-US" sz="2800" dirty="0" smtClean="0"/>
              <a:t>不快の</a:t>
            </a:r>
            <a:endParaRPr lang="en-US" altLang="ja-JP" sz="2800" dirty="0" smtClean="0"/>
          </a:p>
          <a:p>
            <a:r>
              <a:rPr lang="ja-JP" altLang="en-US" sz="2800" dirty="0" smtClean="0"/>
              <a:t>意識状態</a:t>
            </a:r>
            <a:endParaRPr lang="en-US" altLang="ja-JP" sz="2800" dirty="0"/>
          </a:p>
        </p:txBody>
      </p:sp>
      <p:sp>
        <p:nvSpPr>
          <p:cNvPr id="4" name="テキスト ボックス 3"/>
          <p:cNvSpPr txBox="1"/>
          <p:nvPr/>
        </p:nvSpPr>
        <p:spPr>
          <a:xfrm>
            <a:off x="683568" y="1360005"/>
            <a:ext cx="1896673" cy="523220"/>
          </a:xfrm>
          <a:prstGeom prst="rect">
            <a:avLst/>
          </a:prstGeom>
          <a:noFill/>
        </p:spPr>
        <p:txBody>
          <a:bodyPr wrap="none" rtlCol="0">
            <a:spAutoFit/>
          </a:bodyPr>
          <a:lstStyle/>
          <a:p>
            <a:r>
              <a:rPr kumimoji="1" lang="ja-JP" altLang="en-US" sz="2800" dirty="0" smtClean="0"/>
              <a:t>感情とは</a:t>
            </a:r>
            <a:r>
              <a:rPr kumimoji="1" lang="en-US" altLang="ja-JP" sz="2800" dirty="0" smtClean="0"/>
              <a:t>…</a:t>
            </a:r>
            <a:endParaRPr kumimoji="1" lang="ja-JP" altLang="en-US" sz="2800" dirty="0"/>
          </a:p>
        </p:txBody>
      </p:sp>
      <p:sp>
        <p:nvSpPr>
          <p:cNvPr id="6" name="正方形/長方形 5"/>
          <p:cNvSpPr/>
          <p:nvPr/>
        </p:nvSpPr>
        <p:spPr>
          <a:xfrm>
            <a:off x="771466" y="4293096"/>
            <a:ext cx="7776864" cy="954107"/>
          </a:xfrm>
          <a:prstGeom prst="rect">
            <a:avLst/>
          </a:prstGeom>
        </p:spPr>
        <p:txBody>
          <a:bodyPr wrap="square">
            <a:spAutoFit/>
          </a:bodyPr>
          <a:lstStyle/>
          <a:p>
            <a:r>
              <a:rPr lang="ja-JP" altLang="en-US" sz="2800" dirty="0" smtClean="0"/>
              <a:t>感情</a:t>
            </a:r>
            <a:r>
              <a:rPr lang="ja-JP" altLang="en-US" sz="2800" dirty="0"/>
              <a:t>に</a:t>
            </a:r>
            <a:r>
              <a:rPr lang="ja-JP" altLang="en-US" sz="2800" dirty="0" smtClean="0"/>
              <a:t>は</a:t>
            </a:r>
            <a:endParaRPr lang="en-US" altLang="ja-JP" sz="2800" dirty="0" smtClean="0"/>
          </a:p>
          <a:p>
            <a:r>
              <a:rPr lang="ja-JP" altLang="en-US" sz="2800" dirty="0" smtClean="0"/>
              <a:t>人</a:t>
            </a:r>
            <a:r>
              <a:rPr lang="ja-JP" altLang="en-US" sz="2800" dirty="0"/>
              <a:t>に共通な部分</a:t>
            </a:r>
            <a:r>
              <a:rPr lang="ja-JP" altLang="en-US" sz="2800" dirty="0" smtClean="0"/>
              <a:t>と経験</a:t>
            </a:r>
            <a:r>
              <a:rPr lang="ja-JP" altLang="en-US" sz="2800" dirty="0"/>
              <a:t>により変化する部分がある。</a:t>
            </a:r>
            <a:endParaRPr lang="en-US" altLang="ja-JP" sz="2800" dirty="0"/>
          </a:p>
        </p:txBody>
      </p:sp>
      <p:sp>
        <p:nvSpPr>
          <p:cNvPr id="7" name="正方形/長方形 6"/>
          <p:cNvSpPr/>
          <p:nvPr/>
        </p:nvSpPr>
        <p:spPr>
          <a:xfrm>
            <a:off x="683568" y="1821670"/>
            <a:ext cx="7920880" cy="160733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6516216" y="2917722"/>
            <a:ext cx="1928733" cy="461665"/>
          </a:xfrm>
          <a:prstGeom prst="rect">
            <a:avLst/>
          </a:prstGeom>
          <a:noFill/>
        </p:spPr>
        <p:txBody>
          <a:bodyPr wrap="none" rtlCol="0">
            <a:spAutoFit/>
          </a:bodyPr>
          <a:lstStyle/>
          <a:p>
            <a:r>
              <a:rPr kumimoji="1" lang="ja-JP" altLang="en-US" sz="2400" dirty="0" smtClean="0"/>
              <a:t>（松山、</a:t>
            </a:r>
            <a:r>
              <a:rPr lang="en-US" altLang="ja-JP" sz="2400" dirty="0"/>
              <a:t>2003</a:t>
            </a:r>
            <a:r>
              <a:rPr kumimoji="1" lang="ja-JP" altLang="en-US" sz="2400" dirty="0" smtClean="0"/>
              <a:t>）</a:t>
            </a:r>
            <a:endParaRPr kumimoji="1" lang="ja-JP" altLang="en-US" sz="2400" dirty="0"/>
          </a:p>
        </p:txBody>
      </p:sp>
      <p:sp>
        <p:nvSpPr>
          <p:cNvPr id="9" name="正方形/長方形 8"/>
          <p:cNvSpPr/>
          <p:nvPr/>
        </p:nvSpPr>
        <p:spPr>
          <a:xfrm>
            <a:off x="796690" y="3635308"/>
            <a:ext cx="902811" cy="523220"/>
          </a:xfrm>
          <a:prstGeom prst="rect">
            <a:avLst/>
          </a:prstGeom>
        </p:spPr>
        <p:txBody>
          <a:bodyPr wrap="none">
            <a:spAutoFit/>
          </a:bodyPr>
          <a:lstStyle/>
          <a:p>
            <a:r>
              <a:rPr lang="ja-JP" altLang="en-US" sz="2800" dirty="0" smtClean="0"/>
              <a:t>特徴</a:t>
            </a:r>
            <a:endParaRPr lang="ja-JP" altLang="en-US" sz="2800" dirty="0"/>
          </a:p>
        </p:txBody>
      </p:sp>
      <p:sp>
        <p:nvSpPr>
          <p:cNvPr id="10" name="角丸四角形 9"/>
          <p:cNvSpPr/>
          <p:nvPr/>
        </p:nvSpPr>
        <p:spPr>
          <a:xfrm>
            <a:off x="683568" y="4158528"/>
            <a:ext cx="7920880" cy="12146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311541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感情の喚起</a:t>
            </a:r>
            <a:endParaRPr kumimoji="1" lang="ja-JP" altLang="en-US" dirty="0"/>
          </a:p>
        </p:txBody>
      </p:sp>
      <p:sp>
        <p:nvSpPr>
          <p:cNvPr id="4" name="スライド番号プレースホルダ 3"/>
          <p:cNvSpPr>
            <a:spLocks noGrp="1"/>
          </p:cNvSpPr>
          <p:nvPr>
            <p:ph type="sldNum" sz="quarter" idx="12"/>
          </p:nvPr>
        </p:nvSpPr>
        <p:spPr/>
        <p:txBody>
          <a:bodyPr/>
          <a:lstStyle/>
          <a:p>
            <a:fld id="{B29933C5-EAD1-482D-8AC3-B23FD5C3ED06}" type="slidenum">
              <a:rPr kumimoji="1" lang="ja-JP" altLang="en-US" smtClean="0"/>
              <a:pPr/>
              <a:t>22</a:t>
            </a:fld>
            <a:endParaRPr kumimoji="1" lang="ja-JP" altLang="en-US"/>
          </a:p>
        </p:txBody>
      </p:sp>
      <p:grpSp>
        <p:nvGrpSpPr>
          <p:cNvPr id="3" name="グループ化 2"/>
          <p:cNvGrpSpPr/>
          <p:nvPr/>
        </p:nvGrpSpPr>
        <p:grpSpPr>
          <a:xfrm>
            <a:off x="239520" y="1481823"/>
            <a:ext cx="6290139" cy="1231102"/>
            <a:chOff x="390242" y="1668898"/>
            <a:chExt cx="6290139" cy="1231102"/>
          </a:xfrm>
        </p:grpSpPr>
        <p:sp>
          <p:nvSpPr>
            <p:cNvPr id="5" name="正方形/長方形 4"/>
            <p:cNvSpPr/>
            <p:nvPr/>
          </p:nvSpPr>
          <p:spPr>
            <a:xfrm>
              <a:off x="390242" y="1699671"/>
              <a:ext cx="6290139" cy="1200329"/>
            </a:xfrm>
            <a:prstGeom prst="rect">
              <a:avLst/>
            </a:prstGeom>
          </p:spPr>
          <p:txBody>
            <a:bodyPr wrap="square">
              <a:spAutoFit/>
            </a:bodyPr>
            <a:lstStyle/>
            <a:p>
              <a:pPr>
                <a:buNone/>
              </a:pPr>
              <a:r>
                <a:rPr lang="ja-JP" altLang="en-US" sz="2400" u="sng" dirty="0"/>
                <a:t>他者に見られることや他者の存在</a:t>
              </a:r>
              <a:r>
                <a:rPr lang="ja-JP" altLang="en-US" sz="2400" dirty="0"/>
                <a:t>によって</a:t>
              </a:r>
              <a:r>
                <a:rPr lang="ja-JP" altLang="en-US" sz="2400" dirty="0" smtClean="0"/>
                <a:t>、</a:t>
              </a:r>
              <a:endParaRPr lang="en-US" altLang="ja-JP" sz="2400" dirty="0" smtClean="0"/>
            </a:p>
            <a:p>
              <a:pPr>
                <a:buNone/>
              </a:pPr>
              <a:r>
                <a:rPr lang="ja-JP" altLang="en-US" sz="2400" dirty="0" smtClean="0"/>
                <a:t>人</a:t>
              </a:r>
              <a:r>
                <a:rPr lang="ja-JP" altLang="en-US" sz="2400" dirty="0"/>
                <a:t>のこころの状態や行動は大きな影響を受ける</a:t>
              </a:r>
              <a:endParaRPr lang="en-US" altLang="ja-JP" sz="2400" dirty="0"/>
            </a:p>
            <a:p>
              <a:pPr>
                <a:buNone/>
              </a:pPr>
              <a:r>
                <a:rPr lang="ja-JP" altLang="en-US" sz="2400" dirty="0" smtClean="0"/>
                <a:t>　　　　　　　　　　　　　　　　　　　　（</a:t>
              </a:r>
              <a:r>
                <a:rPr lang="ja-JP" altLang="en-US" sz="2400" dirty="0"/>
                <a:t>吉川、</a:t>
              </a:r>
              <a:r>
                <a:rPr lang="en-US" altLang="ja-JP" sz="2400" dirty="0"/>
                <a:t>2011</a:t>
              </a:r>
              <a:r>
                <a:rPr lang="ja-JP" altLang="en-US" sz="2400" dirty="0"/>
                <a:t>）</a:t>
              </a:r>
              <a:endParaRPr lang="en-US" altLang="ja-JP" sz="2400" dirty="0"/>
            </a:p>
          </p:txBody>
        </p:sp>
        <p:sp>
          <p:nvSpPr>
            <p:cNvPr id="13" name="角丸四角形 12"/>
            <p:cNvSpPr/>
            <p:nvPr/>
          </p:nvSpPr>
          <p:spPr>
            <a:xfrm>
              <a:off x="390242" y="1668898"/>
              <a:ext cx="6125974" cy="1211363"/>
            </a:xfrm>
            <a:prstGeom prst="round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grpSp>
      <p:sp>
        <p:nvSpPr>
          <p:cNvPr id="20" name="テキスト ボックス 19"/>
          <p:cNvSpPr txBox="1"/>
          <p:nvPr/>
        </p:nvSpPr>
        <p:spPr>
          <a:xfrm>
            <a:off x="1292603" y="5354980"/>
            <a:ext cx="7416824" cy="954107"/>
          </a:xfrm>
          <a:prstGeom prst="rect">
            <a:avLst/>
          </a:prstGeom>
          <a:noFill/>
        </p:spPr>
        <p:txBody>
          <a:bodyPr wrap="square" rtlCol="0">
            <a:spAutoFit/>
          </a:bodyPr>
          <a:lstStyle/>
          <a:p>
            <a:r>
              <a:rPr kumimoji="1" lang="ja-JP" altLang="en-US" sz="2800" dirty="0" smtClean="0"/>
              <a:t>同行者は</a:t>
            </a:r>
            <a:endParaRPr kumimoji="1" lang="en-US" altLang="ja-JP" sz="2800" dirty="0" smtClean="0"/>
          </a:p>
          <a:p>
            <a:r>
              <a:rPr kumimoji="1" lang="ja-JP" altLang="en-US" sz="2800" dirty="0" smtClean="0"/>
              <a:t>ポジティブな感情</a:t>
            </a:r>
            <a:r>
              <a:rPr lang="ja-JP" altLang="en-US" sz="2800" dirty="0" smtClean="0"/>
              <a:t>を高めるのではないだろうか。</a:t>
            </a:r>
            <a:endParaRPr kumimoji="1" lang="ja-JP" altLang="en-US" sz="2800" dirty="0"/>
          </a:p>
        </p:txBody>
      </p:sp>
      <p:grpSp>
        <p:nvGrpSpPr>
          <p:cNvPr id="24" name="グループ化 23"/>
          <p:cNvGrpSpPr/>
          <p:nvPr/>
        </p:nvGrpSpPr>
        <p:grpSpPr>
          <a:xfrm>
            <a:off x="6081039" y="2860522"/>
            <a:ext cx="2397453" cy="2330115"/>
            <a:chOff x="5508104" y="561939"/>
            <a:chExt cx="2106388" cy="1965937"/>
          </a:xfrm>
        </p:grpSpPr>
        <p:grpSp>
          <p:nvGrpSpPr>
            <p:cNvPr id="25" name="グループ化 24"/>
            <p:cNvGrpSpPr/>
            <p:nvPr/>
          </p:nvGrpSpPr>
          <p:grpSpPr>
            <a:xfrm>
              <a:off x="5508104" y="561939"/>
              <a:ext cx="2106388" cy="1965937"/>
              <a:chOff x="3203848" y="1571543"/>
              <a:chExt cx="2106388" cy="2145488"/>
            </a:xfrm>
          </p:grpSpPr>
          <p:pic>
            <p:nvPicPr>
              <p:cNvPr id="27" name="図 26" descr="illust2006.png"/>
              <p:cNvPicPr>
                <a:picLocks noChangeAspect="1"/>
              </p:cNvPicPr>
              <p:nvPr/>
            </p:nvPicPr>
            <p:blipFill>
              <a:blip r:embed="rId3" cstate="print"/>
              <a:stretch>
                <a:fillRect/>
              </a:stretch>
            </p:blipFill>
            <p:spPr>
              <a:xfrm>
                <a:off x="3654052" y="1571543"/>
                <a:ext cx="1656184" cy="1840183"/>
              </a:xfrm>
              <a:prstGeom prst="rect">
                <a:avLst/>
              </a:prstGeom>
            </p:spPr>
          </p:pic>
          <p:pic>
            <p:nvPicPr>
              <p:cNvPr id="28" name="Picture 12" descr="http://kids.wanpug.com/illust/illust3497.png"/>
              <p:cNvPicPr>
                <a:picLocks noChangeAspect="1" noChangeArrowheads="1"/>
              </p:cNvPicPr>
              <p:nvPr/>
            </p:nvPicPr>
            <p:blipFill>
              <a:blip r:embed="rId4" cstate="print"/>
              <a:srcRect/>
              <a:stretch>
                <a:fillRect/>
              </a:stretch>
            </p:blipFill>
            <p:spPr bwMode="auto">
              <a:xfrm>
                <a:off x="3203848" y="1571543"/>
                <a:ext cx="1368152" cy="2145488"/>
              </a:xfrm>
              <a:prstGeom prst="rect">
                <a:avLst/>
              </a:prstGeom>
              <a:noFill/>
            </p:spPr>
          </p:pic>
        </p:grpSp>
        <p:sp>
          <p:nvSpPr>
            <p:cNvPr id="26" name="円/楕円 25"/>
            <p:cNvSpPr/>
            <p:nvPr/>
          </p:nvSpPr>
          <p:spPr>
            <a:xfrm>
              <a:off x="5574119" y="1781936"/>
              <a:ext cx="2028379" cy="726433"/>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b="1" dirty="0">
                <a:solidFill>
                  <a:schemeClr val="tx1"/>
                </a:solidFill>
              </a:endParaRPr>
            </a:p>
          </p:txBody>
        </p:sp>
      </p:grpSp>
      <p:sp>
        <p:nvSpPr>
          <p:cNvPr id="29" name="テキスト ボックス 28"/>
          <p:cNvSpPr txBox="1"/>
          <p:nvPr/>
        </p:nvSpPr>
        <p:spPr>
          <a:xfrm>
            <a:off x="6256373" y="4444628"/>
            <a:ext cx="2108269" cy="584775"/>
          </a:xfrm>
          <a:prstGeom prst="rect">
            <a:avLst/>
          </a:prstGeom>
          <a:noFill/>
        </p:spPr>
        <p:txBody>
          <a:bodyPr wrap="none" rtlCol="0">
            <a:spAutoFit/>
          </a:bodyPr>
          <a:lstStyle/>
          <a:p>
            <a:r>
              <a:rPr kumimoji="1" lang="ja-JP" altLang="en-US" sz="3200" b="1" dirty="0" smtClean="0"/>
              <a:t>同行者あり</a:t>
            </a:r>
            <a:endParaRPr kumimoji="1" lang="ja-JP" altLang="en-US" sz="3200" b="1" dirty="0"/>
          </a:p>
        </p:txBody>
      </p:sp>
      <p:pic>
        <p:nvPicPr>
          <p:cNvPr id="31" name="Picture 11" descr="http://iconizer.net/files/Dark_Glass/orig/package_favourit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75327" y="1247890"/>
            <a:ext cx="2010064" cy="1904273"/>
          </a:xfrm>
          <a:prstGeom prst="rect">
            <a:avLst/>
          </a:prstGeom>
          <a:noFill/>
          <a:extLst>
            <a:ext uri="{909E8E84-426E-40dd-AFC4-6F175D3DCCD1}">
              <a14:hiddenFill xmlns:a14="http://schemas.microsoft.com/office/drawing/2010/main">
                <a:solidFill>
                  <a:srgbClr val="FFFFFF"/>
                </a:solidFill>
              </a14:hiddenFill>
            </a:ext>
          </a:extLst>
        </p:spPr>
      </p:pic>
      <p:grpSp>
        <p:nvGrpSpPr>
          <p:cNvPr id="6" name="グループ化 5"/>
          <p:cNvGrpSpPr/>
          <p:nvPr/>
        </p:nvGrpSpPr>
        <p:grpSpPr>
          <a:xfrm>
            <a:off x="239520" y="3216995"/>
            <a:ext cx="5654603" cy="1642064"/>
            <a:chOff x="736558" y="3079563"/>
            <a:chExt cx="5654603" cy="1642064"/>
          </a:xfrm>
        </p:grpSpPr>
        <p:sp>
          <p:nvSpPr>
            <p:cNvPr id="19" name="テキスト ボックス 18"/>
            <p:cNvSpPr txBox="1"/>
            <p:nvPr/>
          </p:nvSpPr>
          <p:spPr>
            <a:xfrm>
              <a:off x="781933" y="3151967"/>
              <a:ext cx="5609228" cy="1569660"/>
            </a:xfrm>
            <a:prstGeom prst="rect">
              <a:avLst/>
            </a:prstGeom>
            <a:noFill/>
          </p:spPr>
          <p:txBody>
            <a:bodyPr wrap="none" rtlCol="0">
              <a:spAutoFit/>
            </a:bodyPr>
            <a:lstStyle/>
            <a:p>
              <a:r>
                <a:rPr kumimoji="1" lang="ja-JP" altLang="en-US" sz="3200" dirty="0" smtClean="0"/>
                <a:t>誰かが一緒だと</a:t>
              </a:r>
              <a:endParaRPr kumimoji="1" lang="en-US" altLang="ja-JP" sz="3200" dirty="0" smtClean="0"/>
            </a:p>
            <a:p>
              <a:r>
                <a:rPr kumimoji="1" lang="ja-JP" altLang="en-US" sz="3200" dirty="0" smtClean="0"/>
                <a:t>買い物のプロセス自体が楽しい</a:t>
              </a:r>
              <a:endParaRPr kumimoji="1" lang="en-US" altLang="ja-JP" sz="3200" dirty="0" smtClean="0"/>
            </a:p>
            <a:p>
              <a:r>
                <a:rPr lang="ja-JP" altLang="en-US" sz="3200" dirty="0" smtClean="0"/>
                <a:t>　　　　　　　　　　</a:t>
              </a:r>
              <a:endParaRPr kumimoji="1" lang="ja-JP" altLang="en-US" sz="3200" dirty="0"/>
            </a:p>
          </p:txBody>
        </p:sp>
        <p:sp>
          <p:nvSpPr>
            <p:cNvPr id="30" name="角丸四角形 29"/>
            <p:cNvSpPr/>
            <p:nvPr/>
          </p:nvSpPr>
          <p:spPr>
            <a:xfrm>
              <a:off x="736558" y="3079563"/>
              <a:ext cx="5631201" cy="1519234"/>
            </a:xfrm>
            <a:prstGeom prst="round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000"/>
            </a:p>
          </p:txBody>
        </p:sp>
      </p:grpSp>
      <p:sp>
        <p:nvSpPr>
          <p:cNvPr id="1024" name="テキスト ボックス 1023"/>
          <p:cNvSpPr txBox="1"/>
          <p:nvPr/>
        </p:nvSpPr>
        <p:spPr>
          <a:xfrm>
            <a:off x="6662053" y="1793948"/>
            <a:ext cx="1436612" cy="646331"/>
          </a:xfrm>
          <a:prstGeom prst="rect">
            <a:avLst/>
          </a:prstGeom>
          <a:noFill/>
        </p:spPr>
        <p:txBody>
          <a:bodyPr wrap="none" rtlCol="0">
            <a:spAutoFit/>
          </a:bodyPr>
          <a:lstStyle/>
          <a:p>
            <a:r>
              <a:rPr kumimoji="1" lang="ja-JP" altLang="en-US" sz="3600" dirty="0" smtClean="0">
                <a:solidFill>
                  <a:schemeClr val="bg1"/>
                </a:solidFill>
              </a:rPr>
              <a:t>楽しい</a:t>
            </a:r>
            <a:endParaRPr kumimoji="1" lang="ja-JP" altLang="en-US" sz="3600" dirty="0">
              <a:solidFill>
                <a:schemeClr val="bg1"/>
              </a:solidFill>
            </a:endParaRPr>
          </a:p>
        </p:txBody>
      </p:sp>
      <p:sp>
        <p:nvSpPr>
          <p:cNvPr id="7" name="対角する 2 つの角を切り取った四角形 6"/>
          <p:cNvSpPr/>
          <p:nvPr/>
        </p:nvSpPr>
        <p:spPr>
          <a:xfrm>
            <a:off x="1292603" y="5354979"/>
            <a:ext cx="7092788" cy="954107"/>
          </a:xfrm>
          <a:prstGeom prst="snip2Diag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2" name="図 21" descr="point01.wmf"/>
          <p:cNvPicPr>
            <a:picLocks noChangeAspect="1"/>
          </p:cNvPicPr>
          <p:nvPr/>
        </p:nvPicPr>
        <p:blipFill>
          <a:blip r:embed="rId6" cstate="print"/>
          <a:stretch>
            <a:fillRect/>
          </a:stretch>
        </p:blipFill>
        <p:spPr>
          <a:xfrm>
            <a:off x="507576" y="5439519"/>
            <a:ext cx="785027" cy="785027"/>
          </a:xfrm>
          <a:prstGeom prst="rect">
            <a:avLst/>
          </a:prstGeom>
        </p:spPr>
      </p:pic>
      <p:sp>
        <p:nvSpPr>
          <p:cNvPr id="8" name="テキスト ボックス 7"/>
          <p:cNvSpPr txBox="1"/>
          <p:nvPr/>
        </p:nvSpPr>
        <p:spPr>
          <a:xfrm>
            <a:off x="4092639" y="4317735"/>
            <a:ext cx="1636987" cy="400110"/>
          </a:xfrm>
          <a:prstGeom prst="rect">
            <a:avLst/>
          </a:prstGeom>
          <a:noFill/>
        </p:spPr>
        <p:txBody>
          <a:bodyPr wrap="none" rtlCol="0">
            <a:spAutoFit/>
          </a:bodyPr>
          <a:lstStyle/>
          <a:p>
            <a:r>
              <a:rPr kumimoji="1" lang="ja-JP" altLang="en-US" sz="2000" dirty="0" smtClean="0"/>
              <a:t>（井上、</a:t>
            </a:r>
            <a:r>
              <a:rPr kumimoji="1" lang="en-US" altLang="ja-JP" sz="2000" dirty="0" smtClean="0"/>
              <a:t>2005</a:t>
            </a:r>
            <a:r>
              <a:rPr kumimoji="1" lang="ja-JP" altLang="en-US" sz="2000" dirty="0" smtClean="0"/>
              <a:t>）</a:t>
            </a:r>
            <a:endParaRPr kumimoji="1" lang="ja-JP" altLang="en-US" sz="2000"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スライド番号プレースホルダ 30"/>
          <p:cNvSpPr>
            <a:spLocks noGrp="1"/>
          </p:cNvSpPr>
          <p:nvPr>
            <p:ph type="sldNum" sz="quarter" idx="12"/>
          </p:nvPr>
        </p:nvSpPr>
        <p:spPr/>
        <p:txBody>
          <a:bodyPr/>
          <a:lstStyle/>
          <a:p>
            <a:fld id="{B29933C5-EAD1-482D-8AC3-B23FD5C3ED06}" type="slidenum">
              <a:rPr kumimoji="1" lang="ja-JP" altLang="en-US" smtClean="0"/>
              <a:pPr/>
              <a:t>23</a:t>
            </a:fld>
            <a:endParaRPr kumimoji="1" lang="ja-JP" altLang="en-US"/>
          </a:p>
        </p:txBody>
      </p:sp>
      <p:grpSp>
        <p:nvGrpSpPr>
          <p:cNvPr id="12" name="グループ化 11"/>
          <p:cNvGrpSpPr/>
          <p:nvPr/>
        </p:nvGrpSpPr>
        <p:grpSpPr>
          <a:xfrm>
            <a:off x="1270399" y="476672"/>
            <a:ext cx="2228366" cy="2113080"/>
            <a:chOff x="1541303" y="1366084"/>
            <a:chExt cx="1795335" cy="1531315"/>
          </a:xfrm>
        </p:grpSpPr>
        <p:pic>
          <p:nvPicPr>
            <p:cNvPr id="26" name="Picture 14" descr="http://kids.wanpug.com/illust/illust3498.png"/>
            <p:cNvPicPr>
              <a:picLocks noChangeAspect="1" noChangeArrowheads="1"/>
            </p:cNvPicPr>
            <p:nvPr/>
          </p:nvPicPr>
          <p:blipFill>
            <a:blip r:embed="rId3" cstate="print"/>
            <a:srcRect/>
            <a:stretch>
              <a:fillRect/>
            </a:stretch>
          </p:blipFill>
          <p:spPr bwMode="auto">
            <a:xfrm>
              <a:off x="1541303" y="1366084"/>
              <a:ext cx="1795335" cy="1531315"/>
            </a:xfrm>
            <a:prstGeom prst="rect">
              <a:avLst/>
            </a:prstGeom>
            <a:noFill/>
          </p:spPr>
        </p:pic>
        <p:sp>
          <p:nvSpPr>
            <p:cNvPr id="3" name="円/楕円 2"/>
            <p:cNvSpPr/>
            <p:nvPr/>
          </p:nvSpPr>
          <p:spPr>
            <a:xfrm>
              <a:off x="1934914" y="2053394"/>
              <a:ext cx="1008112" cy="6480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単独</a:t>
              </a:r>
              <a:endParaRPr kumimoji="1" lang="ja-JP" altLang="en-US" sz="2000" dirty="0">
                <a:solidFill>
                  <a:schemeClr val="tx1"/>
                </a:solidFill>
              </a:endParaRPr>
            </a:p>
          </p:txBody>
        </p:sp>
      </p:grpSp>
      <p:grpSp>
        <p:nvGrpSpPr>
          <p:cNvPr id="14" name="グループ化 13"/>
          <p:cNvGrpSpPr/>
          <p:nvPr/>
        </p:nvGrpSpPr>
        <p:grpSpPr>
          <a:xfrm>
            <a:off x="5438682" y="476672"/>
            <a:ext cx="2157654" cy="2079613"/>
            <a:chOff x="5607579" y="1355874"/>
            <a:chExt cx="1726902" cy="1641078"/>
          </a:xfrm>
        </p:grpSpPr>
        <p:grpSp>
          <p:nvGrpSpPr>
            <p:cNvPr id="32" name="グループ化 31"/>
            <p:cNvGrpSpPr/>
            <p:nvPr/>
          </p:nvGrpSpPr>
          <p:grpSpPr>
            <a:xfrm>
              <a:off x="5607579" y="1355874"/>
              <a:ext cx="1726902" cy="1641078"/>
              <a:chOff x="3203848" y="1571542"/>
              <a:chExt cx="2149778" cy="2145489"/>
            </a:xfrm>
          </p:grpSpPr>
          <p:pic>
            <p:nvPicPr>
              <p:cNvPr id="33" name="図 32" descr="illust2006.png"/>
              <p:cNvPicPr>
                <a:picLocks noChangeAspect="1"/>
              </p:cNvPicPr>
              <p:nvPr/>
            </p:nvPicPr>
            <p:blipFill>
              <a:blip r:embed="rId4" cstate="print"/>
              <a:stretch>
                <a:fillRect/>
              </a:stretch>
            </p:blipFill>
            <p:spPr>
              <a:xfrm>
                <a:off x="3707904" y="1571542"/>
                <a:ext cx="1645722" cy="1828560"/>
              </a:xfrm>
              <a:prstGeom prst="rect">
                <a:avLst/>
              </a:prstGeom>
            </p:spPr>
          </p:pic>
          <p:pic>
            <p:nvPicPr>
              <p:cNvPr id="34" name="Picture 12" descr="http://kids.wanpug.com/illust/illust3497.png"/>
              <p:cNvPicPr>
                <a:picLocks noChangeAspect="1" noChangeArrowheads="1"/>
              </p:cNvPicPr>
              <p:nvPr/>
            </p:nvPicPr>
            <p:blipFill>
              <a:blip r:embed="rId5" cstate="print"/>
              <a:srcRect/>
              <a:stretch>
                <a:fillRect/>
              </a:stretch>
            </p:blipFill>
            <p:spPr bwMode="auto">
              <a:xfrm>
                <a:off x="3203848" y="1571543"/>
                <a:ext cx="1368152" cy="2145488"/>
              </a:xfrm>
              <a:prstGeom prst="rect">
                <a:avLst/>
              </a:prstGeom>
              <a:noFill/>
            </p:spPr>
          </p:pic>
        </p:grpSp>
        <p:sp>
          <p:nvSpPr>
            <p:cNvPr id="4" name="円/楕円 3"/>
            <p:cNvSpPr/>
            <p:nvPr/>
          </p:nvSpPr>
          <p:spPr>
            <a:xfrm>
              <a:off x="5868144" y="2188065"/>
              <a:ext cx="1296144" cy="6480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同行者</a:t>
              </a:r>
              <a:endParaRPr kumimoji="1" lang="ja-JP" altLang="en-US" dirty="0">
                <a:solidFill>
                  <a:schemeClr val="tx1"/>
                </a:solidFill>
              </a:endParaRPr>
            </a:p>
          </p:txBody>
        </p:sp>
      </p:grpSp>
      <p:pic>
        <p:nvPicPr>
          <p:cNvPr id="35" name="Picture 11" descr="http://iconizer.net/files/Dark_Glass/orig/package_favourit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21368" y="4268172"/>
            <a:ext cx="1284646" cy="1284647"/>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11" descr="http://iconizer.net/files/Dark_Glass/orig/package_favourit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63491" y="3605426"/>
            <a:ext cx="2413937" cy="2413938"/>
          </a:xfrm>
          <a:prstGeom prst="rect">
            <a:avLst/>
          </a:prstGeom>
          <a:noFill/>
          <a:extLst>
            <a:ext uri="{909E8E84-426E-40dd-AFC4-6F175D3DCCD1}">
              <a14:hiddenFill xmlns:a14="http://schemas.microsoft.com/office/drawing/2010/main">
                <a:solidFill>
                  <a:srgbClr val="FFFFFF"/>
                </a:solidFill>
              </a14:hiddenFill>
            </a:ext>
          </a:extLst>
        </p:spPr>
      </p:pic>
      <p:sp>
        <p:nvSpPr>
          <p:cNvPr id="42" name="L 字 41"/>
          <p:cNvSpPr/>
          <p:nvPr/>
        </p:nvSpPr>
        <p:spPr>
          <a:xfrm rot="2369481">
            <a:off x="4058666" y="4101834"/>
            <a:ext cx="1440160" cy="1421121"/>
          </a:xfrm>
          <a:prstGeom prst="corner">
            <a:avLst>
              <a:gd name="adj1" fmla="val 27964"/>
              <a:gd name="adj2" fmla="val 27965"/>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p:cNvSpPr txBox="1"/>
          <p:nvPr/>
        </p:nvSpPr>
        <p:spPr>
          <a:xfrm>
            <a:off x="6006174" y="4209958"/>
            <a:ext cx="1505540" cy="830997"/>
          </a:xfrm>
          <a:prstGeom prst="rect">
            <a:avLst/>
          </a:prstGeom>
          <a:noFill/>
          <a:ln>
            <a:noFill/>
          </a:ln>
        </p:spPr>
        <p:txBody>
          <a:bodyPr wrap="none" rtlCol="0">
            <a:spAutoFit/>
          </a:bodyPr>
          <a:lstStyle/>
          <a:p>
            <a:r>
              <a:rPr lang="ja-JP" altLang="en-US" sz="2400" b="1" dirty="0" smtClean="0">
                <a:solidFill>
                  <a:schemeClr val="bg1"/>
                </a:solidFill>
              </a:rPr>
              <a:t>ポジティブ</a:t>
            </a:r>
            <a:endParaRPr lang="en-US" altLang="ja-JP" sz="2400" b="1" dirty="0" smtClean="0">
              <a:solidFill>
                <a:schemeClr val="bg1"/>
              </a:solidFill>
            </a:endParaRPr>
          </a:p>
          <a:p>
            <a:pPr algn="ctr"/>
            <a:r>
              <a:rPr kumimoji="1" lang="ja-JP" altLang="en-US" sz="2400" b="1" dirty="0">
                <a:solidFill>
                  <a:schemeClr val="bg1"/>
                </a:solidFill>
              </a:rPr>
              <a:t>感情</a:t>
            </a:r>
          </a:p>
        </p:txBody>
      </p:sp>
      <p:sp>
        <p:nvSpPr>
          <p:cNvPr id="44" name="テキスト ボックス 43"/>
          <p:cNvSpPr txBox="1"/>
          <p:nvPr/>
        </p:nvSpPr>
        <p:spPr>
          <a:xfrm>
            <a:off x="1873484" y="4489229"/>
            <a:ext cx="1170513" cy="646331"/>
          </a:xfrm>
          <a:prstGeom prst="rect">
            <a:avLst/>
          </a:prstGeom>
          <a:noFill/>
        </p:spPr>
        <p:txBody>
          <a:bodyPr wrap="none" rtlCol="0">
            <a:spAutoFit/>
          </a:bodyPr>
          <a:lstStyle/>
          <a:p>
            <a:pPr algn="ctr"/>
            <a:r>
              <a:rPr lang="ja-JP" altLang="en-US" dirty="0" smtClean="0">
                <a:solidFill>
                  <a:schemeClr val="bg1"/>
                </a:solidFill>
              </a:rPr>
              <a:t>ポジティブ</a:t>
            </a:r>
            <a:endParaRPr lang="en-US" altLang="ja-JP" dirty="0" smtClean="0">
              <a:solidFill>
                <a:schemeClr val="bg1"/>
              </a:solidFill>
            </a:endParaRPr>
          </a:p>
          <a:p>
            <a:pPr algn="ctr"/>
            <a:r>
              <a:rPr kumimoji="1" lang="ja-JP" altLang="en-US" dirty="0" smtClean="0">
                <a:solidFill>
                  <a:schemeClr val="bg1"/>
                </a:solidFill>
              </a:rPr>
              <a:t>感情</a:t>
            </a:r>
            <a:endParaRPr kumimoji="1" lang="ja-JP" altLang="en-US" dirty="0">
              <a:solidFill>
                <a:schemeClr val="bg1"/>
              </a:solidFill>
            </a:endParaRPr>
          </a:p>
        </p:txBody>
      </p:sp>
      <p:sp>
        <p:nvSpPr>
          <p:cNvPr id="48" name="右矢印 47"/>
          <p:cNvSpPr/>
          <p:nvPr/>
        </p:nvSpPr>
        <p:spPr>
          <a:xfrm rot="5400000">
            <a:off x="1970528" y="2542293"/>
            <a:ext cx="976426" cy="13987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下矢印 48"/>
          <p:cNvSpPr/>
          <p:nvPr/>
        </p:nvSpPr>
        <p:spPr>
          <a:xfrm>
            <a:off x="6024378" y="2628010"/>
            <a:ext cx="1359312" cy="10207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仮説１</a:t>
            </a:r>
            <a:endParaRPr kumimoji="1" lang="ja-JP" altLang="en-US" dirty="0"/>
          </a:p>
        </p:txBody>
      </p:sp>
      <p:sp>
        <p:nvSpPr>
          <p:cNvPr id="3" name="コンテンツ プレースホルダ 2"/>
          <p:cNvSpPr>
            <a:spLocks noGrp="1"/>
          </p:cNvSpPr>
          <p:nvPr>
            <p:ph sz="quarter" idx="1"/>
          </p:nvPr>
        </p:nvSpPr>
        <p:spPr>
          <a:xfrm>
            <a:off x="467544" y="1915989"/>
            <a:ext cx="8229600" cy="3385219"/>
          </a:xfrm>
        </p:spPr>
        <p:txBody>
          <a:bodyPr>
            <a:normAutofit/>
          </a:bodyPr>
          <a:lstStyle/>
          <a:p>
            <a:pPr>
              <a:buNone/>
            </a:pPr>
            <a:r>
              <a:rPr lang="ja-JP" altLang="en-US" sz="5400" dirty="0" smtClean="0"/>
              <a:t>同行者を伴った購買は、</a:t>
            </a:r>
            <a:endParaRPr lang="en-US" altLang="ja-JP" sz="5400" dirty="0" smtClean="0"/>
          </a:p>
          <a:p>
            <a:pPr>
              <a:buNone/>
            </a:pPr>
            <a:r>
              <a:rPr lang="ja-JP" altLang="en-US" sz="5400" dirty="0" smtClean="0"/>
              <a:t>単独で行う購買より、</a:t>
            </a:r>
            <a:endParaRPr lang="en-US" altLang="ja-JP" sz="5400" dirty="0" smtClean="0"/>
          </a:p>
          <a:p>
            <a:pPr>
              <a:buNone/>
            </a:pPr>
            <a:r>
              <a:rPr lang="ja-JP" altLang="en-US" sz="5400" dirty="0" smtClean="0"/>
              <a:t>ポジティブな感情を高める。</a:t>
            </a:r>
            <a:endParaRPr lang="en-US" altLang="ja-JP" sz="5400" dirty="0" smtClean="0"/>
          </a:p>
        </p:txBody>
      </p:sp>
      <p:sp>
        <p:nvSpPr>
          <p:cNvPr id="4" name="スライド番号プレースホルダ 3"/>
          <p:cNvSpPr>
            <a:spLocks noGrp="1"/>
          </p:cNvSpPr>
          <p:nvPr>
            <p:ph type="sldNum" sz="quarter" idx="12"/>
          </p:nvPr>
        </p:nvSpPr>
        <p:spPr/>
        <p:txBody>
          <a:bodyPr/>
          <a:lstStyle/>
          <a:p>
            <a:fld id="{B29933C5-EAD1-482D-8AC3-B23FD5C3ED06}" type="slidenum">
              <a:rPr kumimoji="1" lang="ja-JP" altLang="en-US" smtClean="0"/>
              <a:pPr/>
              <a:t>24</a:t>
            </a:fld>
            <a:endParaRPr kumimoji="1" lang="ja-JP" altLang="en-US"/>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スライド番号プレースホルダ 30"/>
          <p:cNvSpPr>
            <a:spLocks noGrp="1"/>
          </p:cNvSpPr>
          <p:nvPr>
            <p:ph type="sldNum" sz="quarter" idx="12"/>
          </p:nvPr>
        </p:nvSpPr>
        <p:spPr/>
        <p:txBody>
          <a:bodyPr/>
          <a:lstStyle/>
          <a:p>
            <a:fld id="{B29933C5-EAD1-482D-8AC3-B23FD5C3ED06}" type="slidenum">
              <a:rPr kumimoji="1" lang="ja-JP" altLang="en-US" smtClean="0"/>
              <a:pPr/>
              <a:t>25</a:t>
            </a:fld>
            <a:endParaRPr kumimoji="1" lang="ja-JP" altLang="en-US"/>
          </a:p>
        </p:txBody>
      </p:sp>
      <p:grpSp>
        <p:nvGrpSpPr>
          <p:cNvPr id="12" name="グループ化 11"/>
          <p:cNvGrpSpPr/>
          <p:nvPr/>
        </p:nvGrpSpPr>
        <p:grpSpPr>
          <a:xfrm>
            <a:off x="1270399" y="476672"/>
            <a:ext cx="2228366" cy="2113080"/>
            <a:chOff x="1541303" y="1366084"/>
            <a:chExt cx="1795335" cy="1531315"/>
          </a:xfrm>
        </p:grpSpPr>
        <p:pic>
          <p:nvPicPr>
            <p:cNvPr id="26" name="Picture 14" descr="http://kids.wanpug.com/illust/illust3498.png"/>
            <p:cNvPicPr>
              <a:picLocks noChangeAspect="1" noChangeArrowheads="1"/>
            </p:cNvPicPr>
            <p:nvPr/>
          </p:nvPicPr>
          <p:blipFill>
            <a:blip r:embed="rId3" cstate="print"/>
            <a:srcRect/>
            <a:stretch>
              <a:fillRect/>
            </a:stretch>
          </p:blipFill>
          <p:spPr bwMode="auto">
            <a:xfrm>
              <a:off x="1541303" y="1366084"/>
              <a:ext cx="1795335" cy="1531315"/>
            </a:xfrm>
            <a:prstGeom prst="rect">
              <a:avLst/>
            </a:prstGeom>
            <a:noFill/>
          </p:spPr>
        </p:pic>
        <p:sp>
          <p:nvSpPr>
            <p:cNvPr id="3" name="円/楕円 2"/>
            <p:cNvSpPr/>
            <p:nvPr/>
          </p:nvSpPr>
          <p:spPr>
            <a:xfrm>
              <a:off x="1934914" y="2053394"/>
              <a:ext cx="1008112" cy="6480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単独</a:t>
              </a:r>
              <a:endParaRPr kumimoji="1" lang="ja-JP" altLang="en-US" sz="2000" dirty="0">
                <a:solidFill>
                  <a:schemeClr val="tx1"/>
                </a:solidFill>
              </a:endParaRPr>
            </a:p>
          </p:txBody>
        </p:sp>
      </p:grpSp>
      <p:grpSp>
        <p:nvGrpSpPr>
          <p:cNvPr id="14" name="グループ化 13"/>
          <p:cNvGrpSpPr/>
          <p:nvPr/>
        </p:nvGrpSpPr>
        <p:grpSpPr>
          <a:xfrm>
            <a:off x="5438682" y="476672"/>
            <a:ext cx="2157654" cy="2079613"/>
            <a:chOff x="5607579" y="1355874"/>
            <a:chExt cx="1726902" cy="1641078"/>
          </a:xfrm>
        </p:grpSpPr>
        <p:grpSp>
          <p:nvGrpSpPr>
            <p:cNvPr id="32" name="グループ化 31"/>
            <p:cNvGrpSpPr/>
            <p:nvPr/>
          </p:nvGrpSpPr>
          <p:grpSpPr>
            <a:xfrm>
              <a:off x="5607579" y="1355874"/>
              <a:ext cx="1726902" cy="1641078"/>
              <a:chOff x="3203848" y="1571542"/>
              <a:chExt cx="2149778" cy="2145489"/>
            </a:xfrm>
          </p:grpSpPr>
          <p:pic>
            <p:nvPicPr>
              <p:cNvPr id="33" name="図 32" descr="illust2006.png"/>
              <p:cNvPicPr>
                <a:picLocks noChangeAspect="1"/>
              </p:cNvPicPr>
              <p:nvPr/>
            </p:nvPicPr>
            <p:blipFill>
              <a:blip r:embed="rId4" cstate="print"/>
              <a:stretch>
                <a:fillRect/>
              </a:stretch>
            </p:blipFill>
            <p:spPr>
              <a:xfrm>
                <a:off x="3707904" y="1571542"/>
                <a:ext cx="1645722" cy="1828560"/>
              </a:xfrm>
              <a:prstGeom prst="rect">
                <a:avLst/>
              </a:prstGeom>
            </p:spPr>
          </p:pic>
          <p:pic>
            <p:nvPicPr>
              <p:cNvPr id="34" name="Picture 12" descr="http://kids.wanpug.com/illust/illust3497.png"/>
              <p:cNvPicPr>
                <a:picLocks noChangeAspect="1" noChangeArrowheads="1"/>
              </p:cNvPicPr>
              <p:nvPr/>
            </p:nvPicPr>
            <p:blipFill>
              <a:blip r:embed="rId5" cstate="print"/>
              <a:srcRect/>
              <a:stretch>
                <a:fillRect/>
              </a:stretch>
            </p:blipFill>
            <p:spPr bwMode="auto">
              <a:xfrm>
                <a:off x="3203848" y="1571543"/>
                <a:ext cx="1368152" cy="2145488"/>
              </a:xfrm>
              <a:prstGeom prst="rect">
                <a:avLst/>
              </a:prstGeom>
              <a:noFill/>
            </p:spPr>
          </p:pic>
        </p:grpSp>
        <p:sp>
          <p:nvSpPr>
            <p:cNvPr id="4" name="円/楕円 3"/>
            <p:cNvSpPr/>
            <p:nvPr/>
          </p:nvSpPr>
          <p:spPr>
            <a:xfrm>
              <a:off x="5868144" y="2188065"/>
              <a:ext cx="1296144" cy="6480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同行者</a:t>
              </a:r>
              <a:endParaRPr kumimoji="1" lang="ja-JP" altLang="en-US" dirty="0">
                <a:solidFill>
                  <a:schemeClr val="tx1"/>
                </a:solidFill>
              </a:endParaRPr>
            </a:p>
          </p:txBody>
        </p:sp>
      </p:grpSp>
      <p:pic>
        <p:nvPicPr>
          <p:cNvPr id="35" name="Picture 11" descr="http://iconizer.net/files/Dark_Glass/orig/package_favourit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03389" y="3282087"/>
            <a:ext cx="1011484" cy="1011485"/>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11" descr="http://iconizer.net/files/Dark_Glass/orig/package_favourit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88567" y="2960947"/>
            <a:ext cx="1579240" cy="1579241"/>
          </a:xfrm>
          <a:prstGeom prst="rect">
            <a:avLst/>
          </a:prstGeom>
          <a:noFill/>
          <a:extLst>
            <a:ext uri="{909E8E84-426E-40dd-AFC4-6F175D3DCCD1}">
              <a14:hiddenFill xmlns:a14="http://schemas.microsoft.com/office/drawing/2010/main">
                <a:solidFill>
                  <a:srgbClr val="FFFFFF"/>
                </a:solidFill>
              </a14:hiddenFill>
            </a:ext>
          </a:extLst>
        </p:spPr>
      </p:pic>
      <p:sp>
        <p:nvSpPr>
          <p:cNvPr id="41" name="爆発 2 40"/>
          <p:cNvSpPr/>
          <p:nvPr/>
        </p:nvSpPr>
        <p:spPr>
          <a:xfrm rot="371728">
            <a:off x="4495024" y="4922158"/>
            <a:ext cx="4224713" cy="1579467"/>
          </a:xfrm>
          <a:prstGeom prst="irregularSeal2">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2" name="L 字 41"/>
          <p:cNvSpPr/>
          <p:nvPr/>
        </p:nvSpPr>
        <p:spPr>
          <a:xfrm rot="2369481">
            <a:off x="3786276" y="2923747"/>
            <a:ext cx="1440160" cy="1421121"/>
          </a:xfrm>
          <a:prstGeom prst="corner">
            <a:avLst>
              <a:gd name="adj1" fmla="val 27964"/>
              <a:gd name="adj2" fmla="val 27965"/>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p:cNvSpPr txBox="1"/>
          <p:nvPr/>
        </p:nvSpPr>
        <p:spPr>
          <a:xfrm>
            <a:off x="3271101" y="3150401"/>
            <a:ext cx="2167581" cy="1200329"/>
          </a:xfrm>
          <a:prstGeom prst="rect">
            <a:avLst/>
          </a:prstGeom>
          <a:noFill/>
          <a:ln>
            <a:noFill/>
          </a:ln>
        </p:spPr>
        <p:txBody>
          <a:bodyPr wrap="none" rtlCol="0">
            <a:spAutoFit/>
          </a:bodyPr>
          <a:lstStyle/>
          <a:p>
            <a:pPr algn="ctr"/>
            <a:r>
              <a:rPr kumimoji="1" lang="ja-JP" altLang="en-US" sz="3600" b="1" dirty="0" smtClean="0"/>
              <a:t>ポジティブ</a:t>
            </a:r>
            <a:endParaRPr kumimoji="1" lang="en-US" altLang="ja-JP" sz="3600" b="1" dirty="0" smtClean="0"/>
          </a:p>
          <a:p>
            <a:pPr algn="ctr"/>
            <a:r>
              <a:rPr kumimoji="1" lang="ja-JP" altLang="en-US" sz="3600" b="1" dirty="0" smtClean="0"/>
              <a:t>感情</a:t>
            </a:r>
            <a:endParaRPr kumimoji="1" lang="ja-JP" altLang="en-US" sz="3600" b="1" dirty="0"/>
          </a:p>
        </p:txBody>
      </p:sp>
      <p:sp>
        <p:nvSpPr>
          <p:cNvPr id="48" name="右矢印 47"/>
          <p:cNvSpPr/>
          <p:nvPr/>
        </p:nvSpPr>
        <p:spPr>
          <a:xfrm rot="5400000">
            <a:off x="2122243" y="2571156"/>
            <a:ext cx="373775" cy="5760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下矢印 48"/>
          <p:cNvSpPr/>
          <p:nvPr/>
        </p:nvSpPr>
        <p:spPr>
          <a:xfrm>
            <a:off x="6237024" y="2628011"/>
            <a:ext cx="533436" cy="3737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ストライプ矢印 51"/>
          <p:cNvSpPr/>
          <p:nvPr/>
        </p:nvSpPr>
        <p:spPr>
          <a:xfrm rot="5400000">
            <a:off x="6266114" y="4307569"/>
            <a:ext cx="472266" cy="782471"/>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5115448" y="5450281"/>
            <a:ext cx="2698175" cy="523220"/>
          </a:xfrm>
          <a:prstGeom prst="rect">
            <a:avLst/>
          </a:prstGeom>
          <a:noFill/>
        </p:spPr>
        <p:txBody>
          <a:bodyPr wrap="none" rtlCol="0">
            <a:spAutoFit/>
          </a:bodyPr>
          <a:lstStyle/>
          <a:p>
            <a:r>
              <a:rPr kumimoji="1" lang="ja-JP" altLang="en-US" sz="2800" dirty="0" smtClean="0"/>
              <a:t>機能以外の価値</a:t>
            </a:r>
            <a:endParaRPr kumimoji="1" lang="ja-JP" altLang="en-US" sz="2800" dirty="0"/>
          </a:p>
        </p:txBody>
      </p:sp>
      <p:sp>
        <p:nvSpPr>
          <p:cNvPr id="20" name="爆発 2 19"/>
          <p:cNvSpPr/>
          <p:nvPr/>
        </p:nvSpPr>
        <p:spPr>
          <a:xfrm rot="371728">
            <a:off x="699044" y="5186870"/>
            <a:ext cx="3371076" cy="1050042"/>
          </a:xfrm>
          <a:prstGeom prst="irregularSeal2">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テキスト ボックス 4"/>
          <p:cNvSpPr txBox="1"/>
          <p:nvPr/>
        </p:nvSpPr>
        <p:spPr>
          <a:xfrm>
            <a:off x="1408883" y="5527225"/>
            <a:ext cx="1800493" cy="369332"/>
          </a:xfrm>
          <a:prstGeom prst="rect">
            <a:avLst/>
          </a:prstGeom>
          <a:noFill/>
        </p:spPr>
        <p:txBody>
          <a:bodyPr wrap="none" rtlCol="0">
            <a:spAutoFit/>
          </a:bodyPr>
          <a:lstStyle/>
          <a:p>
            <a:r>
              <a:rPr kumimoji="1" lang="ja-JP" altLang="en-US" dirty="0" smtClean="0"/>
              <a:t>機能以外の価値</a:t>
            </a:r>
            <a:endParaRPr kumimoji="1" lang="ja-JP" altLang="en-US" dirty="0"/>
          </a:p>
        </p:txBody>
      </p:sp>
      <p:sp>
        <p:nvSpPr>
          <p:cNvPr id="23" name="ストライプ矢印 22"/>
          <p:cNvSpPr/>
          <p:nvPr/>
        </p:nvSpPr>
        <p:spPr>
          <a:xfrm rot="5400000">
            <a:off x="2072995" y="4385086"/>
            <a:ext cx="472266" cy="782471"/>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4376626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ja-JP" altLang="en-US" dirty="0"/>
              <a:t>経験価値</a:t>
            </a:r>
            <a:endParaRPr kumimoji="1" lang="ja-JP" altLang="en-US" dirty="0"/>
          </a:p>
        </p:txBody>
      </p:sp>
      <p:sp>
        <p:nvSpPr>
          <p:cNvPr id="5" name="テキスト ボックス 4"/>
          <p:cNvSpPr txBox="1"/>
          <p:nvPr/>
        </p:nvSpPr>
        <p:spPr>
          <a:xfrm>
            <a:off x="596285" y="1983768"/>
            <a:ext cx="2339102" cy="523220"/>
          </a:xfrm>
          <a:prstGeom prst="rect">
            <a:avLst/>
          </a:prstGeom>
          <a:noFill/>
        </p:spPr>
        <p:txBody>
          <a:bodyPr wrap="none" rtlCol="0">
            <a:spAutoFit/>
          </a:bodyPr>
          <a:lstStyle/>
          <a:p>
            <a:r>
              <a:rPr kumimoji="1" lang="ja-JP" altLang="en-US" sz="2800" dirty="0" smtClean="0"/>
              <a:t>非機能的価値</a:t>
            </a:r>
            <a:endParaRPr kumimoji="1" lang="ja-JP" altLang="en-US" sz="2800" dirty="0"/>
          </a:p>
        </p:txBody>
      </p:sp>
      <p:pic>
        <p:nvPicPr>
          <p:cNvPr id="7" name="Picture 8" descr="http://kids.wanpug.com/illust/illust2016.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85462" y="1660603"/>
            <a:ext cx="1453854" cy="1848609"/>
          </a:xfrm>
          <a:prstGeom prst="rect">
            <a:avLst/>
          </a:prstGeom>
          <a:noFill/>
          <a:extLst>
            <a:ext uri="{909E8E84-426E-40dd-AFC4-6F175D3DCCD1}">
              <a14:hiddenFill xmlns:a14="http://schemas.microsoft.com/office/drawing/2010/main">
                <a:solidFill>
                  <a:srgbClr val="FFFFFF"/>
                </a:solidFill>
              </a14:hiddenFill>
            </a:ext>
          </a:extLst>
        </p:spPr>
      </p:pic>
      <p:sp>
        <p:nvSpPr>
          <p:cNvPr id="8" name="円形吹き出し 7"/>
          <p:cNvSpPr/>
          <p:nvPr/>
        </p:nvSpPr>
        <p:spPr>
          <a:xfrm>
            <a:off x="307072" y="1754557"/>
            <a:ext cx="2968784" cy="981642"/>
          </a:xfrm>
          <a:prstGeom prst="wedgeEllipseCallout">
            <a:avLst>
              <a:gd name="adj1" fmla="val 54382"/>
              <a:gd name="adj2" fmla="val -19186"/>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596285" y="4308861"/>
            <a:ext cx="7380547" cy="954107"/>
          </a:xfrm>
          <a:prstGeom prst="rect">
            <a:avLst/>
          </a:prstGeom>
          <a:noFill/>
        </p:spPr>
        <p:txBody>
          <a:bodyPr wrap="none" rtlCol="0">
            <a:spAutoFit/>
          </a:bodyPr>
          <a:lstStyle/>
          <a:p>
            <a:r>
              <a:rPr kumimoji="1" lang="ja-JP" altLang="en-US" sz="2800" dirty="0" smtClean="0"/>
              <a:t>ショッピングの楽しさ、使用している時の快適さ、</a:t>
            </a:r>
            <a:endParaRPr kumimoji="1" lang="en-US" altLang="ja-JP" sz="2800" dirty="0" smtClean="0"/>
          </a:p>
          <a:p>
            <a:r>
              <a:rPr kumimoji="1" lang="ja-JP" altLang="en-US" sz="2800" dirty="0" smtClean="0"/>
              <a:t>使い終わったあとの余韻など、心地よい経験</a:t>
            </a:r>
            <a:endParaRPr kumimoji="1" lang="ja-JP" altLang="en-US" sz="2800" dirty="0"/>
          </a:p>
        </p:txBody>
      </p:sp>
      <p:grpSp>
        <p:nvGrpSpPr>
          <p:cNvPr id="2" name="グループ化 1"/>
          <p:cNvGrpSpPr/>
          <p:nvPr/>
        </p:nvGrpSpPr>
        <p:grpSpPr>
          <a:xfrm>
            <a:off x="5573719" y="1748054"/>
            <a:ext cx="2880320" cy="1629714"/>
            <a:chOff x="5434548" y="1138133"/>
            <a:chExt cx="2880320" cy="1629714"/>
          </a:xfrm>
        </p:grpSpPr>
        <p:sp>
          <p:nvSpPr>
            <p:cNvPr id="10" name="テキスト ボックス 9"/>
            <p:cNvSpPr txBox="1"/>
            <p:nvPr/>
          </p:nvSpPr>
          <p:spPr>
            <a:xfrm>
              <a:off x="5868144" y="1660603"/>
              <a:ext cx="1826141" cy="584775"/>
            </a:xfrm>
            <a:prstGeom prst="rect">
              <a:avLst/>
            </a:prstGeom>
            <a:noFill/>
            <a:ln>
              <a:solidFill>
                <a:schemeClr val="bg1"/>
              </a:solidFill>
            </a:ln>
          </p:spPr>
          <p:txBody>
            <a:bodyPr wrap="none" rtlCol="0">
              <a:spAutoFit/>
            </a:bodyPr>
            <a:lstStyle/>
            <a:p>
              <a:r>
                <a:rPr kumimoji="1" lang="ja-JP" altLang="en-US" sz="3200" dirty="0" smtClean="0"/>
                <a:t>経験価値</a:t>
              </a:r>
              <a:endParaRPr kumimoji="1" lang="ja-JP" altLang="en-US" sz="3200" dirty="0"/>
            </a:p>
          </p:txBody>
        </p:sp>
        <p:sp>
          <p:nvSpPr>
            <p:cNvPr id="12" name="爆発 2 11"/>
            <p:cNvSpPr/>
            <p:nvPr/>
          </p:nvSpPr>
          <p:spPr>
            <a:xfrm rot="728485">
              <a:off x="5434548" y="1138133"/>
              <a:ext cx="2880320" cy="1629714"/>
            </a:xfrm>
            <a:prstGeom prst="irregularSeal2">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 name="ストライプ矢印 12"/>
          <p:cNvSpPr/>
          <p:nvPr/>
        </p:nvSpPr>
        <p:spPr>
          <a:xfrm>
            <a:off x="4639316" y="2020827"/>
            <a:ext cx="720080" cy="1164618"/>
          </a:xfrm>
          <a:prstGeom prst="stripedRightArrow">
            <a:avLst>
              <a:gd name="adj1" fmla="val 42815"/>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596285" y="3832754"/>
            <a:ext cx="2266967" cy="461665"/>
          </a:xfrm>
          <a:prstGeom prst="rect">
            <a:avLst/>
          </a:prstGeom>
          <a:noFill/>
        </p:spPr>
        <p:txBody>
          <a:bodyPr wrap="none" rtlCol="0">
            <a:spAutoFit/>
          </a:bodyPr>
          <a:lstStyle/>
          <a:p>
            <a:r>
              <a:rPr kumimoji="1" lang="ja-JP" altLang="en-US" sz="2400" b="1" dirty="0" smtClean="0"/>
              <a:t>経験価値とは</a:t>
            </a:r>
            <a:r>
              <a:rPr kumimoji="1" lang="en-US" altLang="ja-JP" sz="2400" b="1" dirty="0" smtClean="0"/>
              <a:t>…</a:t>
            </a:r>
            <a:endParaRPr kumimoji="1" lang="ja-JP" altLang="en-US" sz="2400" b="1" dirty="0"/>
          </a:p>
        </p:txBody>
      </p:sp>
      <p:sp>
        <p:nvSpPr>
          <p:cNvPr id="15" name="正方形/長方形 14"/>
          <p:cNvSpPr/>
          <p:nvPr/>
        </p:nvSpPr>
        <p:spPr>
          <a:xfrm>
            <a:off x="525972" y="4294419"/>
            <a:ext cx="7450860" cy="136290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5698783" y="5262968"/>
            <a:ext cx="1960793" cy="400110"/>
          </a:xfrm>
          <a:prstGeom prst="rect">
            <a:avLst/>
          </a:prstGeom>
          <a:noFill/>
        </p:spPr>
        <p:txBody>
          <a:bodyPr wrap="none" rtlCol="0">
            <a:spAutoFit/>
          </a:bodyPr>
          <a:lstStyle/>
          <a:p>
            <a:r>
              <a:rPr kumimoji="1" lang="ja-JP" altLang="en-US" sz="2000" dirty="0" smtClean="0"/>
              <a:t>（</a:t>
            </a:r>
            <a:r>
              <a:rPr kumimoji="1" lang="en-US" altLang="ja-JP" sz="2000" dirty="0" smtClean="0"/>
              <a:t>Schmitt,</a:t>
            </a:r>
            <a:r>
              <a:rPr kumimoji="1" lang="ja-JP" altLang="en-US" sz="2000" dirty="0" err="1" smtClean="0"/>
              <a:t>、</a:t>
            </a:r>
            <a:r>
              <a:rPr kumimoji="1" lang="en-US" altLang="ja-JP" sz="2000" dirty="0" smtClean="0"/>
              <a:t>1999</a:t>
            </a:r>
            <a:r>
              <a:rPr kumimoji="1" lang="ja-JP" altLang="en-US" sz="2000" dirty="0" smtClean="0"/>
              <a:t>）</a:t>
            </a:r>
            <a:endParaRPr kumimoji="1" lang="ja-JP" altLang="en-US" sz="2000" dirty="0"/>
          </a:p>
        </p:txBody>
      </p:sp>
      <p:pic>
        <p:nvPicPr>
          <p:cNvPr id="20" name="Picture 4" descr="http://www.wanpug.com/illust/illust1728.png"/>
          <p:cNvPicPr>
            <a:picLocks noChangeAspect="1" noChangeArrowheads="1"/>
          </p:cNvPicPr>
          <p:nvPr/>
        </p:nvPicPr>
        <p:blipFill>
          <a:blip r:embed="rId3" cstate="print"/>
          <a:srcRect/>
          <a:stretch>
            <a:fillRect/>
          </a:stretch>
        </p:blipFill>
        <p:spPr bwMode="auto">
          <a:xfrm>
            <a:off x="7659576" y="4308861"/>
            <a:ext cx="1328465" cy="1290938"/>
          </a:xfrm>
          <a:prstGeom prst="rect">
            <a:avLst/>
          </a:prstGeom>
          <a:noFill/>
        </p:spPr>
      </p:pic>
      <p:sp>
        <p:nvSpPr>
          <p:cNvPr id="6" name="スライド番号プレースホルダー 5"/>
          <p:cNvSpPr>
            <a:spLocks noGrp="1"/>
          </p:cNvSpPr>
          <p:nvPr>
            <p:ph type="sldNum" sz="quarter" idx="12"/>
          </p:nvPr>
        </p:nvSpPr>
        <p:spPr/>
        <p:txBody>
          <a:bodyPr/>
          <a:lstStyle/>
          <a:p>
            <a:fld id="{B29933C5-EAD1-482D-8AC3-B23FD5C3ED06}" type="slidenum">
              <a:rPr kumimoji="1" lang="ja-JP" altLang="en-US" smtClean="0"/>
              <a:pPr/>
              <a:t>26</a:t>
            </a:fld>
            <a:endParaRPr kumimoji="1" lang="ja-JP" altLang="en-US"/>
          </a:p>
        </p:txBody>
      </p:sp>
    </p:spTree>
    <p:extLst>
      <p:ext uri="{BB962C8B-B14F-4D97-AF65-F5344CB8AC3E}">
        <p14:creationId xmlns:p14="http://schemas.microsoft.com/office/powerpoint/2010/main" val="3628682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経験価値の種類</a:t>
            </a:r>
            <a:endParaRPr kumimoji="1" lang="ja-JP" altLang="en-US" dirty="0"/>
          </a:p>
        </p:txBody>
      </p:sp>
      <p:sp>
        <p:nvSpPr>
          <p:cNvPr id="3" name="スライド番号プレースホルダー 2"/>
          <p:cNvSpPr>
            <a:spLocks noGrp="1"/>
          </p:cNvSpPr>
          <p:nvPr>
            <p:ph type="sldNum" sz="quarter" idx="12"/>
          </p:nvPr>
        </p:nvSpPr>
        <p:spPr/>
        <p:txBody>
          <a:bodyPr/>
          <a:lstStyle/>
          <a:p>
            <a:fld id="{B29933C5-EAD1-482D-8AC3-B23FD5C3ED06}" type="slidenum">
              <a:rPr kumimoji="1" lang="ja-JP" altLang="en-US" smtClean="0"/>
              <a:pPr/>
              <a:t>27</a:t>
            </a:fld>
            <a:endParaRPr kumimoji="1" lang="ja-JP" altLang="en-US"/>
          </a:p>
        </p:txBody>
      </p:sp>
      <p:sp>
        <p:nvSpPr>
          <p:cNvPr id="4" name="テキスト ボックス 3"/>
          <p:cNvSpPr txBox="1"/>
          <p:nvPr/>
        </p:nvSpPr>
        <p:spPr>
          <a:xfrm>
            <a:off x="3218513" y="1504352"/>
            <a:ext cx="2339102" cy="830997"/>
          </a:xfrm>
          <a:prstGeom prst="rect">
            <a:avLst/>
          </a:prstGeom>
          <a:noFill/>
        </p:spPr>
        <p:txBody>
          <a:bodyPr wrap="none" rtlCol="0">
            <a:spAutoFit/>
          </a:bodyPr>
          <a:lstStyle/>
          <a:p>
            <a:pPr algn="ctr"/>
            <a:r>
              <a:rPr kumimoji="1" lang="ja-JP" altLang="en-US" sz="2400" b="1" u="sng" dirty="0" smtClean="0"/>
              <a:t>感覚的経験価値</a:t>
            </a:r>
            <a:endParaRPr kumimoji="1" lang="en-US" altLang="ja-JP" sz="2400" b="1" u="sng" dirty="0" smtClean="0"/>
          </a:p>
          <a:p>
            <a:pPr algn="ctr"/>
            <a:r>
              <a:rPr lang="en-US" altLang="ja-JP" sz="2400" b="1" u="sng" dirty="0"/>
              <a:t>&lt;</a:t>
            </a:r>
            <a:r>
              <a:rPr kumimoji="1" lang="en-US" altLang="ja-JP" sz="2400" b="1" u="sng" dirty="0" smtClean="0"/>
              <a:t>SENSE</a:t>
            </a:r>
            <a:r>
              <a:rPr lang="en-US" altLang="ja-JP" sz="2400" b="1" u="sng" dirty="0" smtClean="0"/>
              <a:t>&gt;</a:t>
            </a:r>
          </a:p>
        </p:txBody>
      </p:sp>
      <p:sp>
        <p:nvSpPr>
          <p:cNvPr id="5" name="テキスト ボックス 4"/>
          <p:cNvSpPr txBox="1"/>
          <p:nvPr/>
        </p:nvSpPr>
        <p:spPr>
          <a:xfrm>
            <a:off x="637169" y="2445123"/>
            <a:ext cx="2339102" cy="830997"/>
          </a:xfrm>
          <a:prstGeom prst="rect">
            <a:avLst/>
          </a:prstGeom>
          <a:noFill/>
        </p:spPr>
        <p:txBody>
          <a:bodyPr wrap="none" rtlCol="0">
            <a:spAutoFit/>
          </a:bodyPr>
          <a:lstStyle/>
          <a:p>
            <a:pPr algn="ctr"/>
            <a:r>
              <a:rPr kumimoji="1" lang="ja-JP" altLang="en-US" sz="2400" b="1" u="sng" dirty="0" smtClean="0"/>
              <a:t>情緒的経験価値</a:t>
            </a:r>
            <a:endParaRPr kumimoji="1" lang="en-US" altLang="ja-JP" sz="2400" b="1" u="sng" dirty="0" smtClean="0"/>
          </a:p>
          <a:p>
            <a:pPr algn="ctr"/>
            <a:r>
              <a:rPr lang="en-US" altLang="ja-JP" sz="2400" b="1" u="sng" dirty="0"/>
              <a:t>&lt;</a:t>
            </a:r>
            <a:r>
              <a:rPr kumimoji="1" lang="en-US" altLang="ja-JP" sz="2400" b="1" u="sng" dirty="0" smtClean="0"/>
              <a:t>FEEL</a:t>
            </a:r>
            <a:r>
              <a:rPr lang="en-US" altLang="ja-JP" sz="2400" b="1" u="sng" dirty="0"/>
              <a:t>&gt;</a:t>
            </a:r>
            <a:endParaRPr kumimoji="1" lang="ja-JP" altLang="en-US" sz="2400" b="1" u="sng" dirty="0"/>
          </a:p>
        </p:txBody>
      </p:sp>
      <p:sp>
        <p:nvSpPr>
          <p:cNvPr id="6" name="テキスト ボックス 5"/>
          <p:cNvSpPr txBox="1"/>
          <p:nvPr/>
        </p:nvSpPr>
        <p:spPr>
          <a:xfrm>
            <a:off x="6052603" y="2348878"/>
            <a:ext cx="2031325" cy="830997"/>
          </a:xfrm>
          <a:prstGeom prst="rect">
            <a:avLst/>
          </a:prstGeom>
          <a:noFill/>
        </p:spPr>
        <p:txBody>
          <a:bodyPr wrap="none" rtlCol="0">
            <a:spAutoFit/>
          </a:bodyPr>
          <a:lstStyle/>
          <a:p>
            <a:pPr algn="ctr"/>
            <a:r>
              <a:rPr kumimoji="1" lang="ja-JP" altLang="en-US" sz="2400" b="1" u="sng" dirty="0" smtClean="0"/>
              <a:t>知的経験価値</a:t>
            </a:r>
            <a:endParaRPr kumimoji="1" lang="en-US" altLang="ja-JP" sz="2400" b="1" u="sng" dirty="0" smtClean="0"/>
          </a:p>
          <a:p>
            <a:pPr algn="ctr"/>
            <a:r>
              <a:rPr lang="en-US" altLang="ja-JP" sz="2400" b="1" u="sng" dirty="0"/>
              <a:t>&lt;</a:t>
            </a:r>
            <a:r>
              <a:rPr kumimoji="1" lang="en-US" altLang="ja-JP" sz="2400" b="1" u="sng" dirty="0" smtClean="0"/>
              <a:t>THINK</a:t>
            </a:r>
            <a:r>
              <a:rPr lang="en-US" altLang="ja-JP" sz="2400" b="1" u="sng" dirty="0"/>
              <a:t>&gt;</a:t>
            </a:r>
            <a:endParaRPr kumimoji="1" lang="ja-JP" altLang="en-US" sz="2400" b="1" u="sng" dirty="0"/>
          </a:p>
        </p:txBody>
      </p:sp>
      <p:sp>
        <p:nvSpPr>
          <p:cNvPr id="7" name="テキスト ボックス 6"/>
          <p:cNvSpPr txBox="1"/>
          <p:nvPr/>
        </p:nvSpPr>
        <p:spPr>
          <a:xfrm>
            <a:off x="1579968" y="4116988"/>
            <a:ext cx="2339102" cy="830997"/>
          </a:xfrm>
          <a:prstGeom prst="rect">
            <a:avLst/>
          </a:prstGeom>
          <a:noFill/>
        </p:spPr>
        <p:txBody>
          <a:bodyPr wrap="none" rtlCol="0">
            <a:spAutoFit/>
          </a:bodyPr>
          <a:lstStyle/>
          <a:p>
            <a:pPr algn="ctr"/>
            <a:r>
              <a:rPr kumimoji="1" lang="ja-JP" altLang="en-US" sz="2400" b="1" u="sng" dirty="0" smtClean="0"/>
              <a:t>行動的経験価値</a:t>
            </a:r>
            <a:endParaRPr kumimoji="1" lang="en-US" altLang="ja-JP" sz="2400" b="1" u="sng" dirty="0" smtClean="0"/>
          </a:p>
          <a:p>
            <a:pPr algn="ctr"/>
            <a:r>
              <a:rPr lang="en-US" altLang="ja-JP" sz="2400" b="1" u="sng" dirty="0"/>
              <a:t>&lt;</a:t>
            </a:r>
            <a:r>
              <a:rPr kumimoji="1" lang="en-US" altLang="ja-JP" sz="2400" b="1" u="sng" dirty="0" smtClean="0"/>
              <a:t>ACT</a:t>
            </a:r>
            <a:r>
              <a:rPr lang="en-US" altLang="ja-JP" sz="2400" b="1" u="sng" dirty="0"/>
              <a:t>&gt;</a:t>
            </a:r>
            <a:endParaRPr kumimoji="1" lang="ja-JP" altLang="en-US" sz="2400" b="1" u="sng" dirty="0"/>
          </a:p>
        </p:txBody>
      </p:sp>
      <p:sp>
        <p:nvSpPr>
          <p:cNvPr id="8" name="テキスト ボックス 7"/>
          <p:cNvSpPr txBox="1"/>
          <p:nvPr/>
        </p:nvSpPr>
        <p:spPr>
          <a:xfrm>
            <a:off x="5141591" y="4092010"/>
            <a:ext cx="2339102" cy="830997"/>
          </a:xfrm>
          <a:prstGeom prst="rect">
            <a:avLst/>
          </a:prstGeom>
          <a:noFill/>
        </p:spPr>
        <p:txBody>
          <a:bodyPr wrap="none" rtlCol="0">
            <a:spAutoFit/>
          </a:bodyPr>
          <a:lstStyle/>
          <a:p>
            <a:pPr algn="ctr"/>
            <a:r>
              <a:rPr kumimoji="1" lang="ja-JP" altLang="en-US" sz="2400" b="1" u="sng" dirty="0" smtClean="0"/>
              <a:t>関係的経験価値</a:t>
            </a:r>
            <a:endParaRPr kumimoji="1" lang="en-US" altLang="ja-JP" sz="2400" b="1" u="sng" dirty="0" smtClean="0"/>
          </a:p>
          <a:p>
            <a:pPr algn="ctr"/>
            <a:r>
              <a:rPr lang="en-US" altLang="ja-JP" sz="2400" b="1" u="sng" dirty="0"/>
              <a:t>&lt;</a:t>
            </a:r>
            <a:r>
              <a:rPr kumimoji="1" lang="en-US" altLang="ja-JP" sz="2400" b="1" u="sng" dirty="0" smtClean="0"/>
              <a:t>RELATE</a:t>
            </a:r>
            <a:r>
              <a:rPr lang="en-US" altLang="ja-JP" sz="2400" b="1" u="sng" dirty="0"/>
              <a:t>&gt;</a:t>
            </a:r>
            <a:endParaRPr kumimoji="1" lang="ja-JP" altLang="en-US" sz="2400" b="1" u="sng" dirty="0"/>
          </a:p>
        </p:txBody>
      </p:sp>
      <p:sp>
        <p:nvSpPr>
          <p:cNvPr id="9" name="テキスト ボックス 8"/>
          <p:cNvSpPr txBox="1"/>
          <p:nvPr/>
        </p:nvSpPr>
        <p:spPr>
          <a:xfrm>
            <a:off x="3526290" y="2333951"/>
            <a:ext cx="1723549" cy="400110"/>
          </a:xfrm>
          <a:prstGeom prst="rect">
            <a:avLst/>
          </a:prstGeom>
          <a:noFill/>
        </p:spPr>
        <p:txBody>
          <a:bodyPr wrap="none" rtlCol="0">
            <a:spAutoFit/>
          </a:bodyPr>
          <a:lstStyle/>
          <a:p>
            <a:r>
              <a:rPr lang="ja-JP" altLang="en-US" sz="2000" dirty="0" smtClean="0"/>
              <a:t>五感への訴求</a:t>
            </a:r>
            <a:endParaRPr kumimoji="1" lang="ja-JP" altLang="en-US" sz="2000" dirty="0"/>
          </a:p>
        </p:txBody>
      </p:sp>
      <p:sp>
        <p:nvSpPr>
          <p:cNvPr id="11" name="テキスト ボックス 10"/>
          <p:cNvSpPr txBox="1"/>
          <p:nvPr/>
        </p:nvSpPr>
        <p:spPr>
          <a:xfrm>
            <a:off x="165739" y="3088065"/>
            <a:ext cx="3254417" cy="400110"/>
          </a:xfrm>
          <a:prstGeom prst="rect">
            <a:avLst/>
          </a:prstGeom>
          <a:noFill/>
        </p:spPr>
        <p:txBody>
          <a:bodyPr wrap="none" rtlCol="0">
            <a:spAutoFit/>
          </a:bodyPr>
          <a:lstStyle/>
          <a:p>
            <a:pPr algn="ctr"/>
            <a:r>
              <a:rPr kumimoji="1" lang="ja-JP" altLang="en-US" sz="2000" dirty="0" smtClean="0"/>
              <a:t>フィーリングや感情への訴求</a:t>
            </a:r>
            <a:endParaRPr kumimoji="1" lang="ja-JP" altLang="en-US" sz="2000" dirty="0"/>
          </a:p>
        </p:txBody>
      </p:sp>
      <p:sp>
        <p:nvSpPr>
          <p:cNvPr id="12" name="テキスト ボックス 11"/>
          <p:cNvSpPr txBox="1"/>
          <p:nvPr/>
        </p:nvSpPr>
        <p:spPr>
          <a:xfrm>
            <a:off x="5541244" y="3058440"/>
            <a:ext cx="3054041" cy="707886"/>
          </a:xfrm>
          <a:prstGeom prst="rect">
            <a:avLst/>
          </a:prstGeom>
          <a:noFill/>
        </p:spPr>
        <p:txBody>
          <a:bodyPr wrap="none" rtlCol="0">
            <a:spAutoFit/>
          </a:bodyPr>
          <a:lstStyle/>
          <a:p>
            <a:pPr algn="ctr"/>
            <a:r>
              <a:rPr kumimoji="1" lang="ja-JP" altLang="en-US" sz="2000" dirty="0" smtClean="0"/>
              <a:t>問題解決的な経験を通し、</a:t>
            </a:r>
            <a:endParaRPr kumimoji="1" lang="en-US" altLang="ja-JP" sz="2000" dirty="0" smtClean="0"/>
          </a:p>
          <a:p>
            <a:pPr algn="ctr"/>
            <a:r>
              <a:rPr kumimoji="1" lang="ja-JP" altLang="en-US" sz="2000" dirty="0" smtClean="0"/>
              <a:t>知性に訴求</a:t>
            </a:r>
            <a:endParaRPr kumimoji="1" lang="ja-JP" altLang="en-US" sz="2000" dirty="0"/>
          </a:p>
        </p:txBody>
      </p:sp>
      <p:sp>
        <p:nvSpPr>
          <p:cNvPr id="13" name="テキスト ボックス 12"/>
          <p:cNvSpPr txBox="1"/>
          <p:nvPr/>
        </p:nvSpPr>
        <p:spPr>
          <a:xfrm>
            <a:off x="1268182" y="4831235"/>
            <a:ext cx="2962671" cy="707886"/>
          </a:xfrm>
          <a:prstGeom prst="rect">
            <a:avLst/>
          </a:prstGeom>
          <a:noFill/>
        </p:spPr>
        <p:txBody>
          <a:bodyPr wrap="none" rtlCol="0">
            <a:spAutoFit/>
          </a:bodyPr>
          <a:lstStyle/>
          <a:p>
            <a:pPr algn="ctr"/>
            <a:r>
              <a:rPr kumimoji="1" lang="ja-JP" altLang="en-US" sz="2000" dirty="0" smtClean="0"/>
              <a:t>経験・ﾗｲﾌｽﾀｲﾙ・他人との</a:t>
            </a:r>
            <a:endParaRPr kumimoji="1" lang="en-US" altLang="ja-JP" sz="2000" dirty="0" smtClean="0"/>
          </a:p>
          <a:p>
            <a:pPr algn="ctr"/>
            <a:r>
              <a:rPr kumimoji="1" lang="ja-JP" altLang="en-US" sz="2000" dirty="0" smtClean="0"/>
              <a:t>相互作用に訴求</a:t>
            </a:r>
            <a:endParaRPr kumimoji="1" lang="ja-JP" altLang="en-US" sz="2000" dirty="0"/>
          </a:p>
        </p:txBody>
      </p:sp>
      <p:sp>
        <p:nvSpPr>
          <p:cNvPr id="14" name="テキスト ボックス 13"/>
          <p:cNvSpPr txBox="1"/>
          <p:nvPr/>
        </p:nvSpPr>
        <p:spPr>
          <a:xfrm>
            <a:off x="4814909" y="4797152"/>
            <a:ext cx="2991525" cy="707886"/>
          </a:xfrm>
          <a:prstGeom prst="rect">
            <a:avLst/>
          </a:prstGeom>
          <a:noFill/>
        </p:spPr>
        <p:txBody>
          <a:bodyPr wrap="none" rtlCol="0">
            <a:spAutoFit/>
          </a:bodyPr>
          <a:lstStyle/>
          <a:p>
            <a:pPr algn="ctr"/>
            <a:r>
              <a:rPr kumimoji="1" lang="ja-JP" altLang="en-US" sz="2000" dirty="0" smtClean="0"/>
              <a:t>集団社会における</a:t>
            </a:r>
            <a:endParaRPr kumimoji="1" lang="en-US" altLang="ja-JP" sz="2000" dirty="0" smtClean="0"/>
          </a:p>
          <a:p>
            <a:pPr algn="ctr"/>
            <a:r>
              <a:rPr kumimoji="1" lang="ja-JP" altLang="en-US" sz="2000" dirty="0" smtClean="0"/>
              <a:t>自己表現への欲求に訴求</a:t>
            </a:r>
            <a:endParaRPr kumimoji="1" lang="ja-JP" altLang="en-US" sz="2000" dirty="0"/>
          </a:p>
        </p:txBody>
      </p:sp>
      <p:sp>
        <p:nvSpPr>
          <p:cNvPr id="16" name="テキスト ボックス 15"/>
          <p:cNvSpPr txBox="1"/>
          <p:nvPr/>
        </p:nvSpPr>
        <p:spPr>
          <a:xfrm>
            <a:off x="5992714" y="6362005"/>
            <a:ext cx="2568332" cy="369332"/>
          </a:xfrm>
          <a:prstGeom prst="rect">
            <a:avLst/>
          </a:prstGeom>
          <a:noFill/>
        </p:spPr>
        <p:txBody>
          <a:bodyPr wrap="none" rtlCol="0">
            <a:spAutoFit/>
          </a:bodyPr>
          <a:lstStyle/>
          <a:p>
            <a:r>
              <a:rPr kumimoji="1" lang="ja-JP" altLang="en-US" dirty="0" smtClean="0"/>
              <a:t>（</a:t>
            </a:r>
            <a:r>
              <a:rPr kumimoji="1" lang="en-US" altLang="ja-JP" dirty="0" smtClean="0"/>
              <a:t>Schmitt</a:t>
            </a:r>
            <a:r>
              <a:rPr lang="ja-JP" altLang="en-US" dirty="0" err="1"/>
              <a:t>、</a:t>
            </a:r>
            <a:r>
              <a:rPr kumimoji="1" lang="en-US" altLang="ja-JP" dirty="0" smtClean="0"/>
              <a:t>2000</a:t>
            </a:r>
            <a:r>
              <a:rPr kumimoji="1" lang="ja-JP" altLang="en-US" dirty="0" smtClean="0"/>
              <a:t>より作成）</a:t>
            </a:r>
            <a:endParaRPr kumimoji="1" lang="ja-JP" altLang="en-US" dirty="0"/>
          </a:p>
        </p:txBody>
      </p:sp>
      <p:sp>
        <p:nvSpPr>
          <p:cNvPr id="19" name="円/楕円 18"/>
          <p:cNvSpPr/>
          <p:nvPr/>
        </p:nvSpPr>
        <p:spPr>
          <a:xfrm>
            <a:off x="2976271" y="1268759"/>
            <a:ext cx="2823588" cy="1632999"/>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p:nvSpPr>
        <p:spPr>
          <a:xfrm>
            <a:off x="5507005" y="2148823"/>
            <a:ext cx="3054041" cy="1790597"/>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p:nvSpPr>
        <p:spPr>
          <a:xfrm>
            <a:off x="179512" y="2235370"/>
            <a:ext cx="3254417" cy="1704050"/>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円/楕円 21"/>
          <p:cNvSpPr/>
          <p:nvPr/>
        </p:nvSpPr>
        <p:spPr>
          <a:xfrm>
            <a:off x="1043091" y="3986978"/>
            <a:ext cx="3412857" cy="1872059"/>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22"/>
          <p:cNvSpPr/>
          <p:nvPr/>
        </p:nvSpPr>
        <p:spPr>
          <a:xfrm>
            <a:off x="4572000" y="3939419"/>
            <a:ext cx="3511928" cy="1919619"/>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4" name="Picture 6" descr="http://iconizer.net/files/Dark_Glass/orig/ide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06433" y="2036696"/>
            <a:ext cx="1398451" cy="1398452"/>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http://www.wanpug.com/illust/illust2175.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505" y="3509562"/>
            <a:ext cx="1145461" cy="1022924"/>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http://kids.wanpug.com/illust/illust2597.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55948" y="5403512"/>
            <a:ext cx="3845917" cy="886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58797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爆発 2 17"/>
          <p:cNvSpPr/>
          <p:nvPr/>
        </p:nvSpPr>
        <p:spPr>
          <a:xfrm rot="711994">
            <a:off x="460659" y="1216384"/>
            <a:ext cx="2345020" cy="1093336"/>
          </a:xfrm>
          <a:prstGeom prst="irregularSeal2">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2758439" y="1309719"/>
            <a:ext cx="5809604" cy="892552"/>
          </a:xfrm>
          <a:prstGeom prst="roundRect">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経験価値の特徴</a:t>
            </a:r>
            <a:endParaRPr kumimoji="1" lang="ja-JP" altLang="en-US" dirty="0"/>
          </a:p>
        </p:txBody>
      </p:sp>
      <p:sp>
        <p:nvSpPr>
          <p:cNvPr id="3" name="テキスト ボックス 2"/>
          <p:cNvSpPr txBox="1"/>
          <p:nvPr/>
        </p:nvSpPr>
        <p:spPr>
          <a:xfrm>
            <a:off x="805349" y="2657449"/>
            <a:ext cx="7456538" cy="892552"/>
          </a:xfrm>
          <a:prstGeom prst="rect">
            <a:avLst/>
          </a:prstGeom>
          <a:noFill/>
        </p:spPr>
        <p:txBody>
          <a:bodyPr wrap="square" rtlCol="0">
            <a:spAutoFit/>
          </a:bodyPr>
          <a:lstStyle/>
          <a:p>
            <a:pPr algn="ctr"/>
            <a:r>
              <a:rPr lang="ja-JP" altLang="en-US" sz="2400" dirty="0" smtClean="0"/>
              <a:t>商品やサービスを“買う”だけでなく、商品やサービスを</a:t>
            </a:r>
            <a:endParaRPr lang="en-US" altLang="ja-JP" sz="2400" dirty="0" smtClean="0"/>
          </a:p>
          <a:p>
            <a:pPr algn="ctr"/>
            <a:r>
              <a:rPr lang="ja-JP" altLang="en-US" sz="2800" u="sng" dirty="0" smtClean="0">
                <a:solidFill>
                  <a:srgbClr val="FF0000"/>
                </a:solidFill>
              </a:rPr>
              <a:t>“買う経験をしている”</a:t>
            </a:r>
            <a:r>
              <a:rPr lang="ja-JP" altLang="en-US" sz="2400" dirty="0" smtClean="0">
                <a:solidFill>
                  <a:schemeClr val="tx2"/>
                </a:solidFill>
              </a:rPr>
              <a:t>という考えに基づいている</a:t>
            </a:r>
            <a:endParaRPr lang="en-US" altLang="ja-JP" sz="2800" dirty="0" smtClean="0">
              <a:solidFill>
                <a:schemeClr val="tx2"/>
              </a:solidFill>
            </a:endParaRPr>
          </a:p>
        </p:txBody>
      </p:sp>
      <p:sp>
        <p:nvSpPr>
          <p:cNvPr id="4" name="角丸四角形 3"/>
          <p:cNvSpPr/>
          <p:nvPr/>
        </p:nvSpPr>
        <p:spPr>
          <a:xfrm>
            <a:off x="720544" y="2657508"/>
            <a:ext cx="7519917" cy="9244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11" name="グループ化 10"/>
          <p:cNvGrpSpPr/>
          <p:nvPr/>
        </p:nvGrpSpPr>
        <p:grpSpPr>
          <a:xfrm>
            <a:off x="795206" y="3861047"/>
            <a:ext cx="3240360" cy="2739141"/>
            <a:chOff x="304777" y="3170395"/>
            <a:chExt cx="3643915" cy="3429794"/>
          </a:xfrm>
        </p:grpSpPr>
        <p:pic>
          <p:nvPicPr>
            <p:cNvPr id="1026" name="Picture 2" descr="http://kids.wanpug.com/illust/illust203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3648" y="3861048"/>
              <a:ext cx="1987491" cy="204848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クリックすると新しいウィンドウで開きます"/>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5897" y="4314504"/>
              <a:ext cx="1135502" cy="1141575"/>
            </a:xfrm>
            <a:prstGeom prst="rect">
              <a:avLst/>
            </a:prstGeom>
            <a:noFill/>
            <a:extLst>
              <a:ext uri="{909E8E84-426E-40dd-AFC4-6F175D3DCCD1}">
                <a14:hiddenFill xmlns:a14="http://schemas.microsoft.com/office/drawing/2010/main">
                  <a:solidFill>
                    <a:srgbClr val="FFFFFF"/>
                  </a:solidFill>
                </a14:hiddenFill>
              </a:ext>
            </a:extLst>
          </p:spPr>
        </p:pic>
        <p:sp>
          <p:nvSpPr>
            <p:cNvPr id="5" name="円/楕円 4"/>
            <p:cNvSpPr/>
            <p:nvPr/>
          </p:nvSpPr>
          <p:spPr>
            <a:xfrm>
              <a:off x="1242750" y="3212975"/>
              <a:ext cx="1610768" cy="648072"/>
            </a:xfrm>
            <a:prstGeom prst="ellipse">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solidFill>
                    <a:schemeClr val="tx1"/>
                  </a:solidFill>
                </a:rPr>
                <a:t>GET!</a:t>
              </a:r>
              <a:endParaRPr kumimoji="1" lang="ja-JP" altLang="en-US" sz="2400" dirty="0">
                <a:solidFill>
                  <a:schemeClr val="tx1"/>
                </a:solidFill>
              </a:endParaRPr>
            </a:p>
          </p:txBody>
        </p:sp>
        <p:sp>
          <p:nvSpPr>
            <p:cNvPr id="6" name="乗算記号 5"/>
            <p:cNvSpPr/>
            <p:nvPr/>
          </p:nvSpPr>
          <p:spPr>
            <a:xfrm>
              <a:off x="304777" y="3170395"/>
              <a:ext cx="3643915" cy="3429794"/>
            </a:xfrm>
            <a:prstGeom prst="mathMultiply">
              <a:avLst>
                <a:gd name="adj1" fmla="val 11041"/>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 name="グループ化 7"/>
          <p:cNvGrpSpPr/>
          <p:nvPr/>
        </p:nvGrpSpPr>
        <p:grpSpPr>
          <a:xfrm>
            <a:off x="4508095" y="3895053"/>
            <a:ext cx="4168361" cy="2414266"/>
            <a:chOff x="4211960" y="3303706"/>
            <a:chExt cx="4464496" cy="3005614"/>
          </a:xfrm>
        </p:grpSpPr>
        <p:pic>
          <p:nvPicPr>
            <p:cNvPr id="13" name="Picture 32" descr="http://www.wanpug.com/illust/illust702.png"/>
            <p:cNvPicPr>
              <a:picLocks noChangeAspect="1" noChangeArrowheads="1"/>
            </p:cNvPicPr>
            <p:nvPr/>
          </p:nvPicPr>
          <p:blipFill>
            <a:blip r:embed="rId5" cstate="print"/>
            <a:srcRect/>
            <a:stretch>
              <a:fillRect/>
            </a:stretch>
          </p:blipFill>
          <p:spPr bwMode="auto">
            <a:xfrm>
              <a:off x="4674088" y="3627742"/>
              <a:ext cx="549564" cy="973237"/>
            </a:xfrm>
            <a:prstGeom prst="rect">
              <a:avLst/>
            </a:prstGeom>
            <a:noFill/>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80112" y="5164271"/>
              <a:ext cx="2609850" cy="90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14" descr="http://kids.wanpug.com/illust/illust3498.png"/>
            <p:cNvPicPr>
              <a:picLocks noChangeAspect="1" noChangeArrowheads="1"/>
            </p:cNvPicPr>
            <p:nvPr/>
          </p:nvPicPr>
          <p:blipFill>
            <a:blip r:embed="rId7" cstate="print"/>
            <a:srcRect/>
            <a:stretch>
              <a:fillRect/>
            </a:stretch>
          </p:blipFill>
          <p:spPr bwMode="auto">
            <a:xfrm>
              <a:off x="5158047" y="3855395"/>
              <a:ext cx="2592288" cy="2453925"/>
            </a:xfrm>
            <a:prstGeom prst="rect">
              <a:avLst/>
            </a:prstGeom>
            <a:noFill/>
          </p:spPr>
        </p:pic>
        <p:pic>
          <p:nvPicPr>
            <p:cNvPr id="1029" name="Picture 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267613" y="3452938"/>
              <a:ext cx="965443" cy="9118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角丸四角形 6"/>
            <p:cNvSpPr/>
            <p:nvPr/>
          </p:nvSpPr>
          <p:spPr>
            <a:xfrm>
              <a:off x="4211960" y="3303706"/>
              <a:ext cx="4464496" cy="3005614"/>
            </a:xfrm>
            <a:prstGeom prst="roundRect">
              <a:avLst/>
            </a:prstGeom>
            <a:noFill/>
            <a:ln w="3810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0" name="テキスト ボックス 9"/>
          <p:cNvSpPr txBox="1"/>
          <p:nvPr/>
        </p:nvSpPr>
        <p:spPr>
          <a:xfrm>
            <a:off x="6747745" y="3556307"/>
            <a:ext cx="1492716" cy="369332"/>
          </a:xfrm>
          <a:prstGeom prst="rect">
            <a:avLst/>
          </a:prstGeom>
          <a:noFill/>
        </p:spPr>
        <p:txBody>
          <a:bodyPr wrap="none" rtlCol="0">
            <a:spAutoFit/>
          </a:bodyPr>
          <a:lstStyle/>
          <a:p>
            <a:r>
              <a:rPr kumimoji="1" lang="ja-JP" altLang="en-US" dirty="0" smtClean="0"/>
              <a:t>（田中、</a:t>
            </a:r>
            <a:r>
              <a:rPr kumimoji="1" lang="en-US" altLang="ja-JP" dirty="0" smtClean="0"/>
              <a:t>2008</a:t>
            </a:r>
            <a:r>
              <a:rPr kumimoji="1" lang="ja-JP" altLang="en-US" dirty="0" smtClean="0"/>
              <a:t>）</a:t>
            </a:r>
            <a:endParaRPr kumimoji="1" lang="ja-JP" altLang="en-US" dirty="0"/>
          </a:p>
        </p:txBody>
      </p:sp>
      <p:sp>
        <p:nvSpPr>
          <p:cNvPr id="14" name="テキスト ボックス 13"/>
          <p:cNvSpPr txBox="1"/>
          <p:nvPr/>
        </p:nvSpPr>
        <p:spPr>
          <a:xfrm>
            <a:off x="746939" y="1501442"/>
            <a:ext cx="1620957" cy="523220"/>
          </a:xfrm>
          <a:prstGeom prst="rect">
            <a:avLst/>
          </a:prstGeom>
          <a:noFill/>
        </p:spPr>
        <p:txBody>
          <a:bodyPr wrap="none" rtlCol="0">
            <a:spAutoFit/>
          </a:bodyPr>
          <a:lstStyle/>
          <a:p>
            <a:r>
              <a:rPr kumimoji="1" lang="ja-JP" altLang="en-US" sz="2800" dirty="0" smtClean="0"/>
              <a:t>経験価値</a:t>
            </a:r>
            <a:endParaRPr kumimoji="1" lang="ja-JP" altLang="en-US" sz="2800" dirty="0"/>
          </a:p>
        </p:txBody>
      </p:sp>
      <p:sp>
        <p:nvSpPr>
          <p:cNvPr id="16" name="テキスト ボックス 15"/>
          <p:cNvSpPr txBox="1"/>
          <p:nvPr/>
        </p:nvSpPr>
        <p:spPr>
          <a:xfrm>
            <a:off x="2758439" y="1316776"/>
            <a:ext cx="5809603" cy="892552"/>
          </a:xfrm>
          <a:prstGeom prst="rect">
            <a:avLst/>
          </a:prstGeom>
          <a:noFill/>
        </p:spPr>
        <p:txBody>
          <a:bodyPr wrap="none" rtlCol="0">
            <a:spAutoFit/>
          </a:bodyPr>
          <a:lstStyle/>
          <a:p>
            <a:pPr algn="ctr"/>
            <a:r>
              <a:rPr kumimoji="1" lang="ja-JP" altLang="en-US" sz="2400" dirty="0" smtClean="0"/>
              <a:t>商品やサービスを購入したり使用したりする</a:t>
            </a:r>
            <a:endParaRPr kumimoji="1" lang="en-US" altLang="ja-JP" sz="2400" dirty="0" smtClean="0"/>
          </a:p>
          <a:p>
            <a:pPr algn="ctr"/>
            <a:r>
              <a:rPr kumimoji="1" lang="ja-JP" altLang="en-US" sz="2800" b="1" dirty="0" smtClean="0">
                <a:solidFill>
                  <a:srgbClr val="FF0000"/>
                </a:solidFill>
              </a:rPr>
              <a:t>過程</a:t>
            </a:r>
            <a:r>
              <a:rPr kumimoji="1" lang="en-US" altLang="ja-JP" sz="2800" b="1" dirty="0" smtClean="0">
                <a:solidFill>
                  <a:srgbClr val="FF0000"/>
                </a:solidFill>
              </a:rPr>
              <a:t>(</a:t>
            </a:r>
            <a:r>
              <a:rPr kumimoji="1" lang="ja-JP" altLang="en-US" sz="2800" b="1" dirty="0" smtClean="0">
                <a:solidFill>
                  <a:srgbClr val="FF0000"/>
                </a:solidFill>
              </a:rPr>
              <a:t>経験）</a:t>
            </a:r>
            <a:r>
              <a:rPr kumimoji="1" lang="ja-JP" altLang="en-US" sz="2400" dirty="0" smtClean="0"/>
              <a:t>から得られる</a:t>
            </a:r>
            <a:endParaRPr kumimoji="1" lang="ja-JP" altLang="en-US" sz="2400" dirty="0"/>
          </a:p>
        </p:txBody>
      </p:sp>
      <p:sp>
        <p:nvSpPr>
          <p:cNvPr id="20" name="テキスト ボックス 19"/>
          <p:cNvSpPr txBox="1"/>
          <p:nvPr/>
        </p:nvSpPr>
        <p:spPr>
          <a:xfrm>
            <a:off x="720276" y="2246714"/>
            <a:ext cx="2454518" cy="461665"/>
          </a:xfrm>
          <a:prstGeom prst="rect">
            <a:avLst/>
          </a:prstGeom>
          <a:noFill/>
        </p:spPr>
        <p:txBody>
          <a:bodyPr wrap="none" rtlCol="0">
            <a:spAutoFit/>
          </a:bodyPr>
          <a:lstStyle/>
          <a:p>
            <a:r>
              <a:rPr kumimoji="1" lang="ja-JP" altLang="en-US" sz="2400" b="1" dirty="0" smtClean="0"/>
              <a:t>商品の購入時･･･</a:t>
            </a:r>
            <a:endParaRPr kumimoji="1" lang="ja-JP" altLang="en-US" sz="2400" b="1" dirty="0"/>
          </a:p>
        </p:txBody>
      </p:sp>
      <p:sp>
        <p:nvSpPr>
          <p:cNvPr id="21" name="スライド番号プレースホルダー 20"/>
          <p:cNvSpPr>
            <a:spLocks noGrp="1"/>
          </p:cNvSpPr>
          <p:nvPr>
            <p:ph type="sldNum" sz="quarter" idx="12"/>
          </p:nvPr>
        </p:nvSpPr>
        <p:spPr/>
        <p:txBody>
          <a:bodyPr/>
          <a:lstStyle/>
          <a:p>
            <a:fld id="{B29933C5-EAD1-482D-8AC3-B23FD5C3ED06}" type="slidenum">
              <a:rPr kumimoji="1" lang="ja-JP" altLang="en-US" smtClean="0"/>
              <a:pPr/>
              <a:t>28</a:t>
            </a:fld>
            <a:endParaRPr kumimoji="1" lang="ja-JP" altLang="en-US"/>
          </a:p>
        </p:txBody>
      </p:sp>
    </p:spTree>
    <p:extLst>
      <p:ext uri="{BB962C8B-B14F-4D97-AF65-F5344CB8AC3E}">
        <p14:creationId xmlns:p14="http://schemas.microsoft.com/office/powerpoint/2010/main" val="31871088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経験価値の要因（感情から）</a:t>
            </a:r>
            <a:endParaRPr kumimoji="1" lang="ja-JP" altLang="en-US" dirty="0"/>
          </a:p>
        </p:txBody>
      </p:sp>
      <p:sp>
        <p:nvSpPr>
          <p:cNvPr id="4" name="スライド番号プレースホルダ 3"/>
          <p:cNvSpPr>
            <a:spLocks noGrp="1"/>
          </p:cNvSpPr>
          <p:nvPr>
            <p:ph type="sldNum" sz="quarter" idx="12"/>
          </p:nvPr>
        </p:nvSpPr>
        <p:spPr/>
        <p:txBody>
          <a:bodyPr/>
          <a:lstStyle/>
          <a:p>
            <a:fld id="{B29933C5-EAD1-482D-8AC3-B23FD5C3ED06}" type="slidenum">
              <a:rPr kumimoji="1" lang="ja-JP" altLang="en-US" smtClean="0"/>
              <a:pPr/>
              <a:t>29</a:t>
            </a:fld>
            <a:endParaRPr kumimoji="1" lang="ja-JP" altLang="en-US" dirty="0"/>
          </a:p>
        </p:txBody>
      </p:sp>
      <p:sp>
        <p:nvSpPr>
          <p:cNvPr id="3" name="コンテンツ プレースホルダ 2"/>
          <p:cNvSpPr>
            <a:spLocks noGrp="1"/>
          </p:cNvSpPr>
          <p:nvPr>
            <p:ph sz="quarter" idx="4294967295"/>
          </p:nvPr>
        </p:nvSpPr>
        <p:spPr>
          <a:xfrm>
            <a:off x="5292080" y="1607362"/>
            <a:ext cx="2232248" cy="444099"/>
          </a:xfrm>
        </p:spPr>
        <p:txBody>
          <a:bodyPr>
            <a:noAutofit/>
          </a:bodyPr>
          <a:lstStyle/>
          <a:p>
            <a:pPr>
              <a:buNone/>
            </a:pPr>
            <a:r>
              <a:rPr kumimoji="1" lang="ja-JP" altLang="en-US" sz="2800" dirty="0" smtClean="0"/>
              <a:t>経験価値</a:t>
            </a:r>
            <a:endParaRPr kumimoji="1" lang="en-US" altLang="ja-JP" sz="2800" dirty="0" smtClean="0"/>
          </a:p>
          <a:p>
            <a:pPr>
              <a:buNone/>
            </a:pPr>
            <a:endParaRPr kumimoji="1" lang="en-US" altLang="ja-JP" sz="3600" dirty="0" smtClean="0"/>
          </a:p>
        </p:txBody>
      </p:sp>
      <p:sp>
        <p:nvSpPr>
          <p:cNvPr id="5" name="正方形/長方形 4"/>
          <p:cNvSpPr/>
          <p:nvPr/>
        </p:nvSpPr>
        <p:spPr>
          <a:xfrm>
            <a:off x="295593" y="2591033"/>
            <a:ext cx="8748464" cy="2062103"/>
          </a:xfrm>
          <a:prstGeom prst="rect">
            <a:avLst/>
          </a:prstGeom>
        </p:spPr>
        <p:txBody>
          <a:bodyPr wrap="square">
            <a:spAutoFit/>
          </a:bodyPr>
          <a:lstStyle/>
          <a:p>
            <a:pPr>
              <a:buNone/>
            </a:pPr>
            <a:r>
              <a:rPr lang="ja-JP" altLang="en-US" sz="2400" dirty="0" smtClean="0"/>
              <a:t>経験</a:t>
            </a:r>
            <a:r>
              <a:rPr lang="ja-JP" altLang="en-US" sz="2400" dirty="0"/>
              <a:t>価値</a:t>
            </a:r>
            <a:r>
              <a:rPr lang="ja-JP" altLang="en-US" sz="2400" dirty="0" smtClean="0"/>
              <a:t>は</a:t>
            </a:r>
            <a:endParaRPr lang="en-US" altLang="ja-JP" sz="2400" dirty="0" smtClean="0"/>
          </a:p>
          <a:p>
            <a:pPr>
              <a:buNone/>
            </a:pPr>
            <a:r>
              <a:rPr lang="ja-JP" altLang="en-US" sz="2800" dirty="0" smtClean="0"/>
              <a:t>消費者</a:t>
            </a:r>
            <a:r>
              <a:rPr lang="ja-JP" altLang="en-US" sz="2800" dirty="0"/>
              <a:t>がある製品・ブランド</a:t>
            </a:r>
            <a:r>
              <a:rPr lang="ja-JP" altLang="en-US" sz="2800" dirty="0" smtClean="0"/>
              <a:t>を</a:t>
            </a:r>
            <a:r>
              <a:rPr lang="ja-JP" altLang="en-US" sz="2800" b="1" dirty="0" smtClean="0"/>
              <a:t>使用</a:t>
            </a:r>
            <a:r>
              <a:rPr lang="ja-JP" altLang="en-US" sz="2800" b="1" dirty="0"/>
              <a:t>・経験する前</a:t>
            </a:r>
            <a:r>
              <a:rPr lang="ja-JP" altLang="en-US" sz="2800" dirty="0" smtClean="0"/>
              <a:t>、</a:t>
            </a:r>
            <a:endParaRPr lang="en-US" altLang="ja-JP" sz="2800" dirty="0" smtClean="0"/>
          </a:p>
          <a:p>
            <a:pPr>
              <a:buNone/>
            </a:pPr>
            <a:r>
              <a:rPr lang="ja-JP" altLang="en-US" sz="2800" dirty="0" smtClean="0"/>
              <a:t>および</a:t>
            </a:r>
            <a:r>
              <a:rPr lang="ja-JP" altLang="en-US" sz="2800" dirty="0"/>
              <a:t>使用・経験して</a:t>
            </a:r>
            <a:r>
              <a:rPr lang="ja-JP" altLang="en-US" sz="2800" dirty="0" smtClean="0"/>
              <a:t>いる時の快適</a:t>
            </a:r>
            <a:r>
              <a:rPr lang="ja-JP" altLang="en-US" sz="2800" dirty="0"/>
              <a:t>さ、満足感</a:t>
            </a:r>
            <a:r>
              <a:rPr lang="ja-JP" altLang="en-US" sz="2800" dirty="0" smtClean="0"/>
              <a:t>、楽しさ</a:t>
            </a:r>
            <a:r>
              <a:rPr lang="ja-JP" altLang="en-US" sz="2800" dirty="0"/>
              <a:t>、</a:t>
            </a:r>
            <a:r>
              <a:rPr lang="ja-JP" altLang="en-US" sz="2800" dirty="0" smtClean="0"/>
              <a:t>あるいはそう</a:t>
            </a:r>
            <a:r>
              <a:rPr lang="ja-JP" altLang="en-US" sz="2800" dirty="0"/>
              <a:t>したもの</a:t>
            </a:r>
            <a:r>
              <a:rPr lang="ja-JP" altLang="en-US" sz="2800" dirty="0" smtClean="0"/>
              <a:t>の使用後</a:t>
            </a:r>
            <a:r>
              <a:rPr lang="ja-JP" altLang="en-US" sz="2800" dirty="0"/>
              <a:t>の余韻などで</a:t>
            </a:r>
            <a:r>
              <a:rPr lang="ja-JP" altLang="en-US" sz="2800" dirty="0" smtClean="0"/>
              <a:t>ある。</a:t>
            </a:r>
            <a:endParaRPr lang="en-US" altLang="ja-JP" sz="2800" dirty="0"/>
          </a:p>
          <a:p>
            <a:pPr>
              <a:buNone/>
            </a:pPr>
            <a:r>
              <a:rPr lang="ja-JP" altLang="en-US" sz="2000" dirty="0" smtClean="0"/>
              <a:t>　　　　　　　　　　　　　　　　　　　　　　　　　　　　　　　　　　　　　（平山、</a:t>
            </a:r>
            <a:r>
              <a:rPr lang="en-US" altLang="ja-JP" sz="2000" dirty="0"/>
              <a:t>2007</a:t>
            </a:r>
            <a:r>
              <a:rPr lang="ja-JP" altLang="en-US" sz="2000" dirty="0" smtClean="0"/>
              <a:t>）</a:t>
            </a:r>
            <a:endParaRPr lang="en-US" altLang="ja-JP" sz="2000" dirty="0"/>
          </a:p>
        </p:txBody>
      </p:sp>
      <p:sp>
        <p:nvSpPr>
          <p:cNvPr id="6" name="正方形/長方形 5"/>
          <p:cNvSpPr/>
          <p:nvPr/>
        </p:nvSpPr>
        <p:spPr>
          <a:xfrm>
            <a:off x="799178" y="1587328"/>
            <a:ext cx="3870647" cy="523220"/>
          </a:xfrm>
          <a:prstGeom prst="rect">
            <a:avLst/>
          </a:prstGeom>
        </p:spPr>
        <p:txBody>
          <a:bodyPr wrap="square">
            <a:spAutoFit/>
          </a:bodyPr>
          <a:lstStyle/>
          <a:p>
            <a:pPr>
              <a:buNone/>
            </a:pPr>
            <a:r>
              <a:rPr lang="ja-JP" altLang="en-US" sz="2800" dirty="0" smtClean="0"/>
              <a:t>感覚</a:t>
            </a:r>
            <a:r>
              <a:rPr lang="ja-JP" altLang="en-US" sz="2800" dirty="0"/>
              <a:t>・感情・心への</a:t>
            </a:r>
            <a:r>
              <a:rPr lang="ja-JP" altLang="en-US" sz="2800" dirty="0" smtClean="0"/>
              <a:t>刺激</a:t>
            </a:r>
            <a:endParaRPr lang="en-US" altLang="ja-JP" sz="2800" dirty="0" smtClean="0"/>
          </a:p>
        </p:txBody>
      </p:sp>
      <p:sp>
        <p:nvSpPr>
          <p:cNvPr id="10" name="角丸四角形 9"/>
          <p:cNvSpPr/>
          <p:nvPr/>
        </p:nvSpPr>
        <p:spPr>
          <a:xfrm>
            <a:off x="295593" y="2527412"/>
            <a:ext cx="8648381" cy="2125724"/>
          </a:xfrm>
          <a:prstGeom prst="round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爆発 2 14"/>
          <p:cNvSpPr/>
          <p:nvPr/>
        </p:nvSpPr>
        <p:spPr>
          <a:xfrm rot="355458">
            <a:off x="4817675" y="1285433"/>
            <a:ext cx="2650024" cy="1107245"/>
          </a:xfrm>
          <a:prstGeom prst="irregularSeal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ホームベース 10"/>
          <p:cNvSpPr/>
          <p:nvPr/>
        </p:nvSpPr>
        <p:spPr>
          <a:xfrm>
            <a:off x="827584" y="1523305"/>
            <a:ext cx="3888829" cy="587243"/>
          </a:xfrm>
          <a:prstGeom prst="homePlate">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7" name="グループ化 16"/>
          <p:cNvGrpSpPr/>
          <p:nvPr/>
        </p:nvGrpSpPr>
        <p:grpSpPr>
          <a:xfrm>
            <a:off x="3332052" y="4653136"/>
            <a:ext cx="2608099" cy="1597584"/>
            <a:chOff x="3059832" y="4149080"/>
            <a:chExt cx="2952328" cy="1952395"/>
          </a:xfrm>
        </p:grpSpPr>
        <p:pic>
          <p:nvPicPr>
            <p:cNvPr id="18" name="Picture 8" descr="http://www.wanpug.com/illust/illust4733.png"/>
            <p:cNvPicPr>
              <a:picLocks noChangeAspect="1" noChangeArrowheads="1"/>
            </p:cNvPicPr>
            <p:nvPr/>
          </p:nvPicPr>
          <p:blipFill>
            <a:blip r:embed="rId3" cstate="print"/>
            <a:srcRect/>
            <a:stretch>
              <a:fillRect/>
            </a:stretch>
          </p:blipFill>
          <p:spPr bwMode="auto">
            <a:xfrm>
              <a:off x="4788024" y="4149080"/>
              <a:ext cx="1224136" cy="1161741"/>
            </a:xfrm>
            <a:prstGeom prst="rect">
              <a:avLst/>
            </a:prstGeom>
            <a:noFill/>
          </p:spPr>
        </p:pic>
        <p:pic>
          <p:nvPicPr>
            <p:cNvPr id="19" name="Picture 24" descr="http://www.wanpug.com/illust/illust2834.png"/>
            <p:cNvPicPr>
              <a:picLocks noChangeAspect="1" noChangeArrowheads="1"/>
            </p:cNvPicPr>
            <p:nvPr/>
          </p:nvPicPr>
          <p:blipFill>
            <a:blip r:embed="rId4" cstate="print"/>
            <a:srcRect/>
            <a:stretch>
              <a:fillRect/>
            </a:stretch>
          </p:blipFill>
          <p:spPr bwMode="auto">
            <a:xfrm>
              <a:off x="3059832" y="4149080"/>
              <a:ext cx="1080120" cy="1011013"/>
            </a:xfrm>
            <a:prstGeom prst="rect">
              <a:avLst/>
            </a:prstGeom>
            <a:noFill/>
          </p:spPr>
        </p:pic>
        <p:pic>
          <p:nvPicPr>
            <p:cNvPr id="20" name="Picture 16" descr="http://kids.wanpug.com/illust/illust3690.png"/>
            <p:cNvPicPr>
              <a:picLocks noChangeAspect="1" noChangeArrowheads="1"/>
            </p:cNvPicPr>
            <p:nvPr/>
          </p:nvPicPr>
          <p:blipFill>
            <a:blip r:embed="rId5" cstate="print"/>
            <a:srcRect/>
            <a:stretch>
              <a:fillRect/>
            </a:stretch>
          </p:blipFill>
          <p:spPr bwMode="auto">
            <a:xfrm>
              <a:off x="3635896" y="4725144"/>
              <a:ext cx="1574319" cy="1376331"/>
            </a:xfrm>
            <a:prstGeom prst="rect">
              <a:avLst/>
            </a:prstGeom>
            <a:noFill/>
          </p:spPr>
        </p:pic>
      </p:grpSp>
      <p:sp>
        <p:nvSpPr>
          <p:cNvPr id="7" name="テキスト ボックス 6"/>
          <p:cNvSpPr txBox="1"/>
          <p:nvPr/>
        </p:nvSpPr>
        <p:spPr>
          <a:xfrm>
            <a:off x="6348719" y="2157150"/>
            <a:ext cx="2595255" cy="369332"/>
          </a:xfrm>
          <a:prstGeom prst="rect">
            <a:avLst/>
          </a:prstGeom>
          <a:noFill/>
        </p:spPr>
        <p:txBody>
          <a:bodyPr wrap="square" rtlCol="0">
            <a:spAutoFit/>
          </a:bodyPr>
          <a:lstStyle/>
          <a:p>
            <a:r>
              <a:rPr kumimoji="1" lang="ja-JP" altLang="en-US" dirty="0" smtClean="0"/>
              <a:t>（</a:t>
            </a:r>
            <a:r>
              <a:rPr kumimoji="1" lang="en-US" altLang="ja-JP" dirty="0" smtClean="0"/>
              <a:t>Schmitt</a:t>
            </a:r>
            <a:r>
              <a:rPr kumimoji="1" lang="ja-JP" altLang="en-US" dirty="0" err="1" smtClean="0"/>
              <a:t>、</a:t>
            </a:r>
            <a:r>
              <a:rPr lang="en-US" altLang="ja-JP" dirty="0" smtClean="0"/>
              <a:t>1999</a:t>
            </a:r>
            <a:r>
              <a:rPr lang="ja-JP" altLang="en-US" dirty="0" smtClean="0"/>
              <a:t>より作成</a:t>
            </a:r>
            <a:r>
              <a:rPr kumimoji="1" lang="ja-JP" altLang="en-US" dirty="0" smtClean="0"/>
              <a:t>）</a:t>
            </a:r>
            <a:endParaRPr kumimoji="1" lang="ja-JP" altLang="en-US" dirty="0"/>
          </a:p>
        </p:txBody>
      </p:sp>
      <p:pic>
        <p:nvPicPr>
          <p:cNvPr id="16" name="Picture 8" descr="http://www.wanpug.com/illust/illust179.png"/>
          <p:cNvPicPr>
            <a:picLocks noChangeAspect="1" noChangeArrowheads="1"/>
          </p:cNvPicPr>
          <p:nvPr/>
        </p:nvPicPr>
        <p:blipFill>
          <a:blip r:embed="rId6" cstate="print"/>
          <a:srcRect/>
          <a:stretch>
            <a:fillRect/>
          </a:stretch>
        </p:blipFill>
        <p:spPr bwMode="auto">
          <a:xfrm>
            <a:off x="1043608" y="5309338"/>
            <a:ext cx="2288445" cy="901229"/>
          </a:xfrm>
          <a:prstGeom prst="rect">
            <a:avLst/>
          </a:prstGeom>
          <a:noFill/>
        </p:spPr>
      </p:pic>
      <p:pic>
        <p:nvPicPr>
          <p:cNvPr id="21" name="Picture 20" descr="http://www.wanpug.com/illust/illust2835.png"/>
          <p:cNvPicPr>
            <a:picLocks noChangeAspect="1" noChangeArrowheads="1"/>
          </p:cNvPicPr>
          <p:nvPr/>
        </p:nvPicPr>
        <p:blipFill>
          <a:blip r:embed="rId7" cstate="print"/>
          <a:srcRect/>
          <a:stretch>
            <a:fillRect/>
          </a:stretch>
        </p:blipFill>
        <p:spPr bwMode="auto">
          <a:xfrm>
            <a:off x="5333282" y="5309338"/>
            <a:ext cx="3096344" cy="106152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同行者の事例</a:t>
            </a:r>
            <a:endParaRPr kumimoji="1" lang="ja-JP" altLang="en-US" dirty="0"/>
          </a:p>
        </p:txBody>
      </p:sp>
      <p:sp>
        <p:nvSpPr>
          <p:cNvPr id="4" name="スライド番号プレースホルダ 3"/>
          <p:cNvSpPr>
            <a:spLocks noGrp="1"/>
          </p:cNvSpPr>
          <p:nvPr>
            <p:ph type="sldNum" sz="quarter" idx="12"/>
          </p:nvPr>
        </p:nvSpPr>
        <p:spPr/>
        <p:txBody>
          <a:bodyPr/>
          <a:lstStyle/>
          <a:p>
            <a:fld id="{B29933C5-EAD1-482D-8AC3-B23FD5C3ED06}" type="slidenum">
              <a:rPr kumimoji="1" lang="ja-JP" altLang="en-US" smtClean="0"/>
              <a:pPr/>
              <a:t>3</a:t>
            </a:fld>
            <a:endParaRPr kumimoji="1" lang="ja-JP" altLang="en-US"/>
          </a:p>
        </p:txBody>
      </p:sp>
      <p:pic>
        <p:nvPicPr>
          <p:cNvPr id="7" name="Picture 12" descr="http://kids.wanpug.com/illust/illust3439.png"/>
          <p:cNvPicPr>
            <a:picLocks noChangeAspect="1" noChangeArrowheads="1"/>
          </p:cNvPicPr>
          <p:nvPr/>
        </p:nvPicPr>
        <p:blipFill>
          <a:blip r:embed="rId3" cstate="print"/>
          <a:srcRect/>
          <a:stretch>
            <a:fillRect/>
          </a:stretch>
        </p:blipFill>
        <p:spPr bwMode="auto">
          <a:xfrm>
            <a:off x="395536" y="1556792"/>
            <a:ext cx="3347864" cy="2234763"/>
          </a:xfrm>
          <a:prstGeom prst="rect">
            <a:avLst/>
          </a:prstGeom>
          <a:noFill/>
        </p:spPr>
      </p:pic>
      <p:pic>
        <p:nvPicPr>
          <p:cNvPr id="8" name="Picture 2" descr="http://kids.wanpug.com/illust/illust2052.png"/>
          <p:cNvPicPr>
            <a:picLocks noChangeAspect="1" noChangeArrowheads="1"/>
          </p:cNvPicPr>
          <p:nvPr/>
        </p:nvPicPr>
        <p:blipFill>
          <a:blip r:embed="rId4" cstate="print"/>
          <a:srcRect/>
          <a:stretch>
            <a:fillRect/>
          </a:stretch>
        </p:blipFill>
        <p:spPr bwMode="auto">
          <a:xfrm>
            <a:off x="5917066" y="3912439"/>
            <a:ext cx="2444760" cy="2304256"/>
          </a:xfrm>
          <a:prstGeom prst="rect">
            <a:avLst/>
          </a:prstGeom>
          <a:noFill/>
        </p:spPr>
      </p:pic>
      <p:sp>
        <p:nvSpPr>
          <p:cNvPr id="9" name="雲形吹き出し 8"/>
          <p:cNvSpPr/>
          <p:nvPr/>
        </p:nvSpPr>
        <p:spPr>
          <a:xfrm rot="392189">
            <a:off x="33849" y="1042264"/>
            <a:ext cx="5118605" cy="4240676"/>
          </a:xfrm>
          <a:prstGeom prst="cloudCallout">
            <a:avLst>
              <a:gd name="adj1" fmla="val 70105"/>
              <a:gd name="adj2" fmla="val 48900"/>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Picture 16" descr="http://kids.wanpug.com/illust/illust3690.png"/>
          <p:cNvPicPr>
            <a:picLocks noChangeAspect="1" noChangeArrowheads="1"/>
          </p:cNvPicPr>
          <p:nvPr/>
        </p:nvPicPr>
        <p:blipFill>
          <a:blip r:embed="rId5" cstate="print"/>
          <a:srcRect/>
          <a:stretch>
            <a:fillRect/>
          </a:stretch>
        </p:blipFill>
        <p:spPr bwMode="auto">
          <a:xfrm>
            <a:off x="2699792" y="2930981"/>
            <a:ext cx="2448272" cy="2140374"/>
          </a:xfrm>
          <a:prstGeom prst="rect">
            <a:avLst/>
          </a:prstGeom>
          <a:noFill/>
        </p:spPr>
      </p:pic>
    </p:spTree>
    <p:extLst>
      <p:ext uri="{BB962C8B-B14F-4D97-AF65-F5344CB8AC3E}">
        <p14:creationId xmlns:p14="http://schemas.microsoft.com/office/powerpoint/2010/main" val="21821135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スライド番号プレースホルダ 30"/>
          <p:cNvSpPr>
            <a:spLocks noGrp="1"/>
          </p:cNvSpPr>
          <p:nvPr>
            <p:ph type="sldNum" sz="quarter" idx="12"/>
          </p:nvPr>
        </p:nvSpPr>
        <p:spPr/>
        <p:txBody>
          <a:bodyPr/>
          <a:lstStyle/>
          <a:p>
            <a:fld id="{B29933C5-EAD1-482D-8AC3-B23FD5C3ED06}" type="slidenum">
              <a:rPr kumimoji="1" lang="ja-JP" altLang="en-US" smtClean="0"/>
              <a:pPr/>
              <a:t>30</a:t>
            </a:fld>
            <a:endParaRPr kumimoji="1" lang="ja-JP" altLang="en-US"/>
          </a:p>
        </p:txBody>
      </p:sp>
      <p:grpSp>
        <p:nvGrpSpPr>
          <p:cNvPr id="12" name="グループ化 11"/>
          <p:cNvGrpSpPr/>
          <p:nvPr/>
        </p:nvGrpSpPr>
        <p:grpSpPr>
          <a:xfrm>
            <a:off x="1270399" y="476672"/>
            <a:ext cx="2228366" cy="2113080"/>
            <a:chOff x="1541303" y="1366084"/>
            <a:chExt cx="1795335" cy="1531315"/>
          </a:xfrm>
        </p:grpSpPr>
        <p:pic>
          <p:nvPicPr>
            <p:cNvPr id="26" name="Picture 14" descr="http://kids.wanpug.com/illust/illust3498.png"/>
            <p:cNvPicPr>
              <a:picLocks noChangeAspect="1" noChangeArrowheads="1"/>
            </p:cNvPicPr>
            <p:nvPr/>
          </p:nvPicPr>
          <p:blipFill>
            <a:blip r:embed="rId3" cstate="print"/>
            <a:srcRect/>
            <a:stretch>
              <a:fillRect/>
            </a:stretch>
          </p:blipFill>
          <p:spPr bwMode="auto">
            <a:xfrm>
              <a:off x="1541303" y="1366084"/>
              <a:ext cx="1795335" cy="1531315"/>
            </a:xfrm>
            <a:prstGeom prst="rect">
              <a:avLst/>
            </a:prstGeom>
            <a:noFill/>
          </p:spPr>
        </p:pic>
        <p:sp>
          <p:nvSpPr>
            <p:cNvPr id="3" name="円/楕円 2"/>
            <p:cNvSpPr/>
            <p:nvPr/>
          </p:nvSpPr>
          <p:spPr>
            <a:xfrm>
              <a:off x="1934914" y="2053394"/>
              <a:ext cx="1008112" cy="6480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solidFill>
                  <a:schemeClr val="tx1"/>
                </a:solidFill>
              </a:endParaRPr>
            </a:p>
          </p:txBody>
        </p:sp>
      </p:grpSp>
      <p:grpSp>
        <p:nvGrpSpPr>
          <p:cNvPr id="14" name="グループ化 13"/>
          <p:cNvGrpSpPr/>
          <p:nvPr/>
        </p:nvGrpSpPr>
        <p:grpSpPr>
          <a:xfrm>
            <a:off x="5438682" y="476672"/>
            <a:ext cx="2157654" cy="2079613"/>
            <a:chOff x="5607579" y="1355874"/>
            <a:chExt cx="1726902" cy="1641078"/>
          </a:xfrm>
        </p:grpSpPr>
        <p:grpSp>
          <p:nvGrpSpPr>
            <p:cNvPr id="32" name="グループ化 31"/>
            <p:cNvGrpSpPr/>
            <p:nvPr/>
          </p:nvGrpSpPr>
          <p:grpSpPr>
            <a:xfrm>
              <a:off x="5607579" y="1355874"/>
              <a:ext cx="1726902" cy="1641078"/>
              <a:chOff x="3203848" y="1571542"/>
              <a:chExt cx="2149778" cy="2145489"/>
            </a:xfrm>
          </p:grpSpPr>
          <p:pic>
            <p:nvPicPr>
              <p:cNvPr id="33" name="図 32" descr="illust2006.png"/>
              <p:cNvPicPr>
                <a:picLocks noChangeAspect="1"/>
              </p:cNvPicPr>
              <p:nvPr/>
            </p:nvPicPr>
            <p:blipFill>
              <a:blip r:embed="rId4" cstate="print"/>
              <a:stretch>
                <a:fillRect/>
              </a:stretch>
            </p:blipFill>
            <p:spPr>
              <a:xfrm>
                <a:off x="3707904" y="1571542"/>
                <a:ext cx="1645722" cy="1828560"/>
              </a:xfrm>
              <a:prstGeom prst="rect">
                <a:avLst/>
              </a:prstGeom>
            </p:spPr>
          </p:pic>
          <p:pic>
            <p:nvPicPr>
              <p:cNvPr id="34" name="Picture 12" descr="http://kids.wanpug.com/illust/illust3497.png"/>
              <p:cNvPicPr>
                <a:picLocks noChangeAspect="1" noChangeArrowheads="1"/>
              </p:cNvPicPr>
              <p:nvPr/>
            </p:nvPicPr>
            <p:blipFill>
              <a:blip r:embed="rId5" cstate="print"/>
              <a:srcRect/>
              <a:stretch>
                <a:fillRect/>
              </a:stretch>
            </p:blipFill>
            <p:spPr bwMode="auto">
              <a:xfrm>
                <a:off x="3203848" y="1571543"/>
                <a:ext cx="1368152" cy="2145488"/>
              </a:xfrm>
              <a:prstGeom prst="rect">
                <a:avLst/>
              </a:prstGeom>
              <a:noFill/>
            </p:spPr>
          </p:pic>
        </p:grpSp>
        <p:sp>
          <p:nvSpPr>
            <p:cNvPr id="4" name="円/楕円 3"/>
            <p:cNvSpPr/>
            <p:nvPr/>
          </p:nvSpPr>
          <p:spPr>
            <a:xfrm>
              <a:off x="5868145" y="2188065"/>
              <a:ext cx="1296144" cy="648072"/>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dirty="0">
                <a:solidFill>
                  <a:schemeClr val="tx1"/>
                </a:solidFill>
              </a:endParaRPr>
            </a:p>
          </p:txBody>
        </p:sp>
      </p:grpSp>
      <p:pic>
        <p:nvPicPr>
          <p:cNvPr id="35" name="Picture 11" descr="http://iconizer.net/files/Dark_Glass/orig/package_favourit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03389" y="3145272"/>
            <a:ext cx="1111036" cy="1111037"/>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11" descr="http://iconizer.net/files/Dark_Glass/orig/package_favourit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88567" y="2960947"/>
            <a:ext cx="1579240" cy="1579241"/>
          </a:xfrm>
          <a:prstGeom prst="rect">
            <a:avLst/>
          </a:prstGeom>
          <a:noFill/>
          <a:extLst>
            <a:ext uri="{909E8E84-426E-40dd-AFC4-6F175D3DCCD1}">
              <a14:hiddenFill xmlns:a14="http://schemas.microsoft.com/office/drawing/2010/main">
                <a:solidFill>
                  <a:srgbClr val="FFFFFF"/>
                </a:solidFill>
              </a14:hiddenFill>
            </a:ext>
          </a:extLst>
        </p:spPr>
      </p:pic>
      <p:sp>
        <p:nvSpPr>
          <p:cNvPr id="20" name="テキスト ボックス 19"/>
          <p:cNvSpPr txBox="1"/>
          <p:nvPr/>
        </p:nvSpPr>
        <p:spPr>
          <a:xfrm>
            <a:off x="5167923" y="5468596"/>
            <a:ext cx="2644437" cy="523220"/>
          </a:xfrm>
          <a:prstGeom prst="rect">
            <a:avLst/>
          </a:prstGeom>
          <a:noFill/>
        </p:spPr>
        <p:txBody>
          <a:bodyPr wrap="square" rtlCol="0">
            <a:spAutoFit/>
          </a:bodyPr>
          <a:lstStyle/>
          <a:p>
            <a:pPr algn="ctr"/>
            <a:r>
              <a:rPr lang="ja-JP" altLang="en-US" sz="2800" dirty="0"/>
              <a:t>経験</a:t>
            </a:r>
            <a:r>
              <a:rPr kumimoji="1" lang="ja-JP" altLang="en-US" sz="2800" dirty="0" smtClean="0"/>
              <a:t>価値</a:t>
            </a:r>
            <a:endParaRPr kumimoji="1" lang="ja-JP" altLang="en-US" sz="2800" dirty="0"/>
          </a:p>
        </p:txBody>
      </p:sp>
      <p:sp>
        <p:nvSpPr>
          <p:cNvPr id="38" name="爆発 2 37"/>
          <p:cNvSpPr/>
          <p:nvPr/>
        </p:nvSpPr>
        <p:spPr>
          <a:xfrm rot="462920">
            <a:off x="1043915" y="5176587"/>
            <a:ext cx="2801182" cy="1060788"/>
          </a:xfrm>
          <a:prstGeom prst="irregularSeal2">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爆発 2 40"/>
          <p:cNvSpPr/>
          <p:nvPr/>
        </p:nvSpPr>
        <p:spPr>
          <a:xfrm rot="417725">
            <a:off x="4561424" y="4890366"/>
            <a:ext cx="4106123" cy="1579467"/>
          </a:xfrm>
          <a:prstGeom prst="irregularSeal2">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テキスト ボックス 42"/>
          <p:cNvSpPr txBox="1"/>
          <p:nvPr/>
        </p:nvSpPr>
        <p:spPr>
          <a:xfrm>
            <a:off x="5764241" y="3335067"/>
            <a:ext cx="1505540" cy="830997"/>
          </a:xfrm>
          <a:prstGeom prst="rect">
            <a:avLst/>
          </a:prstGeom>
          <a:noFill/>
          <a:ln>
            <a:noFill/>
          </a:ln>
        </p:spPr>
        <p:txBody>
          <a:bodyPr wrap="none" rtlCol="0">
            <a:spAutoFit/>
          </a:bodyPr>
          <a:lstStyle/>
          <a:p>
            <a:r>
              <a:rPr lang="ja-JP" altLang="en-US" sz="2400" b="1" dirty="0" smtClean="0">
                <a:solidFill>
                  <a:schemeClr val="bg1"/>
                </a:solidFill>
              </a:rPr>
              <a:t>ポジティブ</a:t>
            </a:r>
            <a:endParaRPr lang="en-US" altLang="ja-JP" sz="2400" b="1" dirty="0" smtClean="0">
              <a:solidFill>
                <a:schemeClr val="bg1"/>
              </a:solidFill>
            </a:endParaRPr>
          </a:p>
          <a:p>
            <a:pPr algn="ctr"/>
            <a:r>
              <a:rPr kumimoji="1" lang="ja-JP" altLang="en-US" sz="2400" b="1" dirty="0">
                <a:solidFill>
                  <a:schemeClr val="bg1"/>
                </a:solidFill>
              </a:rPr>
              <a:t>感情</a:t>
            </a:r>
          </a:p>
        </p:txBody>
      </p:sp>
      <p:sp>
        <p:nvSpPr>
          <p:cNvPr id="44" name="テキスト ボックス 43"/>
          <p:cNvSpPr txBox="1"/>
          <p:nvPr/>
        </p:nvSpPr>
        <p:spPr>
          <a:xfrm>
            <a:off x="1795759" y="3427399"/>
            <a:ext cx="1170513" cy="646331"/>
          </a:xfrm>
          <a:prstGeom prst="rect">
            <a:avLst/>
          </a:prstGeom>
          <a:noFill/>
        </p:spPr>
        <p:txBody>
          <a:bodyPr wrap="none" rtlCol="0">
            <a:spAutoFit/>
          </a:bodyPr>
          <a:lstStyle/>
          <a:p>
            <a:pPr algn="ctr"/>
            <a:r>
              <a:rPr kumimoji="1" lang="ja-JP" altLang="en-US" dirty="0" smtClean="0">
                <a:solidFill>
                  <a:schemeClr val="bg1"/>
                </a:solidFill>
              </a:rPr>
              <a:t>ポジティブ</a:t>
            </a:r>
            <a:endParaRPr kumimoji="1" lang="en-US" altLang="ja-JP" dirty="0" smtClean="0">
              <a:solidFill>
                <a:schemeClr val="bg1"/>
              </a:solidFill>
            </a:endParaRPr>
          </a:p>
          <a:p>
            <a:pPr algn="ctr"/>
            <a:r>
              <a:rPr kumimoji="1" lang="ja-JP" altLang="en-US" dirty="0" smtClean="0">
                <a:solidFill>
                  <a:schemeClr val="bg1"/>
                </a:solidFill>
              </a:rPr>
              <a:t>感情</a:t>
            </a:r>
            <a:endParaRPr kumimoji="1" lang="ja-JP" altLang="en-US" dirty="0">
              <a:solidFill>
                <a:schemeClr val="bg1"/>
              </a:solidFill>
            </a:endParaRPr>
          </a:p>
        </p:txBody>
      </p:sp>
      <p:sp>
        <p:nvSpPr>
          <p:cNvPr id="48" name="右矢印 47"/>
          <p:cNvSpPr/>
          <p:nvPr/>
        </p:nvSpPr>
        <p:spPr>
          <a:xfrm rot="5400000">
            <a:off x="2122243" y="2571156"/>
            <a:ext cx="373775" cy="5760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下矢印 48"/>
          <p:cNvSpPr/>
          <p:nvPr/>
        </p:nvSpPr>
        <p:spPr>
          <a:xfrm>
            <a:off x="6237024" y="2628011"/>
            <a:ext cx="533436" cy="3737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ストライプ矢印 49"/>
          <p:cNvSpPr/>
          <p:nvPr/>
        </p:nvSpPr>
        <p:spPr>
          <a:xfrm rot="5400000">
            <a:off x="2090882" y="4266539"/>
            <a:ext cx="436495" cy="782471"/>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ストライプ矢印 51"/>
          <p:cNvSpPr/>
          <p:nvPr/>
        </p:nvSpPr>
        <p:spPr>
          <a:xfrm rot="5400000">
            <a:off x="6266114" y="4307569"/>
            <a:ext cx="472266" cy="782471"/>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L 字 23"/>
          <p:cNvSpPr/>
          <p:nvPr/>
        </p:nvSpPr>
        <p:spPr>
          <a:xfrm rot="2369481">
            <a:off x="3951233" y="5127691"/>
            <a:ext cx="1086070" cy="1082935"/>
          </a:xfrm>
          <a:prstGeom prst="corner">
            <a:avLst>
              <a:gd name="adj1" fmla="val 28809"/>
              <a:gd name="adj2" fmla="val 32033"/>
            </a:avLst>
          </a:prstGeom>
          <a:solidFill>
            <a:srgbClr val="F296D1"/>
          </a:solidFill>
          <a:ln>
            <a:solidFill>
              <a:srgbClr val="F296D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1878313" y="1579852"/>
            <a:ext cx="1005403" cy="584775"/>
          </a:xfrm>
          <a:prstGeom prst="rect">
            <a:avLst/>
          </a:prstGeom>
          <a:noFill/>
        </p:spPr>
        <p:txBody>
          <a:bodyPr wrap="none" rtlCol="0">
            <a:spAutoFit/>
          </a:bodyPr>
          <a:lstStyle/>
          <a:p>
            <a:r>
              <a:rPr kumimoji="1" lang="ja-JP" altLang="en-US" sz="3200" dirty="0" smtClean="0"/>
              <a:t>単独</a:t>
            </a:r>
            <a:endParaRPr kumimoji="1" lang="ja-JP" altLang="en-US" sz="3200" dirty="0"/>
          </a:p>
        </p:txBody>
      </p:sp>
      <p:sp>
        <p:nvSpPr>
          <p:cNvPr id="9" name="テキスト ボックス 8"/>
          <p:cNvSpPr txBox="1"/>
          <p:nvPr/>
        </p:nvSpPr>
        <p:spPr>
          <a:xfrm>
            <a:off x="5901061" y="1649482"/>
            <a:ext cx="1415772" cy="584775"/>
          </a:xfrm>
          <a:prstGeom prst="rect">
            <a:avLst/>
          </a:prstGeom>
          <a:noFill/>
        </p:spPr>
        <p:txBody>
          <a:bodyPr wrap="none" rtlCol="0">
            <a:spAutoFit/>
          </a:bodyPr>
          <a:lstStyle/>
          <a:p>
            <a:r>
              <a:rPr kumimoji="1" lang="ja-JP" altLang="en-US" sz="3200" dirty="0" smtClean="0"/>
              <a:t>同行者</a:t>
            </a:r>
            <a:endParaRPr kumimoji="1" lang="ja-JP" altLang="en-US" sz="3200" dirty="0"/>
          </a:p>
        </p:txBody>
      </p:sp>
      <p:sp>
        <p:nvSpPr>
          <p:cNvPr id="10" name="テキスト ボックス 9"/>
          <p:cNvSpPr txBox="1"/>
          <p:nvPr/>
        </p:nvSpPr>
        <p:spPr>
          <a:xfrm>
            <a:off x="1139577" y="5522315"/>
            <a:ext cx="2339103" cy="369332"/>
          </a:xfrm>
          <a:prstGeom prst="rect">
            <a:avLst/>
          </a:prstGeom>
          <a:noFill/>
        </p:spPr>
        <p:txBody>
          <a:bodyPr wrap="none" rtlCol="0">
            <a:spAutoFit/>
          </a:bodyPr>
          <a:lstStyle/>
          <a:p>
            <a:pPr algn="ctr"/>
            <a:r>
              <a:rPr kumimoji="1" lang="ja-JP" altLang="en-US" dirty="0" smtClean="0"/>
              <a:t>　　　　経験価値　　　　</a:t>
            </a:r>
            <a:endParaRPr kumimoji="1" lang="ja-JP" altLang="en-US" dirty="0"/>
          </a:p>
        </p:txBody>
      </p:sp>
    </p:spTree>
    <p:extLst>
      <p:ext uri="{BB962C8B-B14F-4D97-AF65-F5344CB8AC3E}">
        <p14:creationId xmlns:p14="http://schemas.microsoft.com/office/powerpoint/2010/main" val="267925639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仮説２</a:t>
            </a:r>
            <a:endParaRPr kumimoji="1" lang="ja-JP" altLang="en-US" dirty="0"/>
          </a:p>
        </p:txBody>
      </p:sp>
      <p:sp>
        <p:nvSpPr>
          <p:cNvPr id="3" name="コンテンツ プレースホルダ 2"/>
          <p:cNvSpPr>
            <a:spLocks noGrp="1"/>
          </p:cNvSpPr>
          <p:nvPr>
            <p:ph sz="quarter" idx="1"/>
          </p:nvPr>
        </p:nvSpPr>
        <p:spPr>
          <a:xfrm>
            <a:off x="467544" y="1484784"/>
            <a:ext cx="8229600" cy="4937760"/>
          </a:xfrm>
        </p:spPr>
        <p:txBody>
          <a:bodyPr>
            <a:normAutofit/>
          </a:bodyPr>
          <a:lstStyle/>
          <a:p>
            <a:pPr>
              <a:buNone/>
            </a:pPr>
            <a:r>
              <a:rPr lang="ja-JP" altLang="en-US" sz="6000" dirty="0" smtClean="0"/>
              <a:t>同行者を伴った購買は、</a:t>
            </a:r>
            <a:endParaRPr lang="en-US" altLang="ja-JP" sz="6000" dirty="0" smtClean="0"/>
          </a:p>
          <a:p>
            <a:pPr>
              <a:buNone/>
            </a:pPr>
            <a:r>
              <a:rPr lang="ja-JP" altLang="en-US" sz="6000" dirty="0" smtClean="0"/>
              <a:t>単独で行う購買より、</a:t>
            </a:r>
            <a:endParaRPr lang="en-US" altLang="ja-JP" sz="6000" dirty="0" smtClean="0"/>
          </a:p>
          <a:p>
            <a:pPr>
              <a:buNone/>
            </a:pPr>
            <a:r>
              <a:rPr lang="ja-JP" altLang="en-US" sz="6000" dirty="0" smtClean="0"/>
              <a:t>経験価値を生み出し</a:t>
            </a:r>
            <a:endParaRPr lang="en-US" altLang="ja-JP" sz="6000" dirty="0" smtClean="0"/>
          </a:p>
          <a:p>
            <a:pPr>
              <a:buNone/>
            </a:pPr>
            <a:r>
              <a:rPr lang="ja-JP" altLang="en-US" sz="6000" dirty="0" smtClean="0"/>
              <a:t>やすい</a:t>
            </a:r>
            <a:endParaRPr kumimoji="1" lang="ja-JP" altLang="en-US" sz="6000" dirty="0"/>
          </a:p>
        </p:txBody>
      </p:sp>
      <p:sp>
        <p:nvSpPr>
          <p:cNvPr id="4" name="スライド番号プレースホルダ 3"/>
          <p:cNvSpPr>
            <a:spLocks noGrp="1"/>
          </p:cNvSpPr>
          <p:nvPr>
            <p:ph type="sldNum" sz="quarter" idx="12"/>
          </p:nvPr>
        </p:nvSpPr>
        <p:spPr/>
        <p:txBody>
          <a:bodyPr/>
          <a:lstStyle/>
          <a:p>
            <a:fld id="{B29933C5-EAD1-482D-8AC3-B23FD5C3ED06}" type="slidenum">
              <a:rPr kumimoji="1" lang="ja-JP" altLang="en-US" smtClean="0"/>
              <a:pPr/>
              <a:t>31</a:t>
            </a:fld>
            <a:endParaRPr kumimoji="1" lang="ja-JP" alt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発表の流れ</a:t>
            </a:r>
            <a:endParaRPr kumimoji="1" lang="ja-JP" altLang="en-US" dirty="0"/>
          </a:p>
        </p:txBody>
      </p:sp>
      <p:sp>
        <p:nvSpPr>
          <p:cNvPr id="3" name="コンテンツ プレースホルダ 2"/>
          <p:cNvSpPr>
            <a:spLocks noGrp="1"/>
          </p:cNvSpPr>
          <p:nvPr>
            <p:ph sz="quarter" idx="1"/>
          </p:nvPr>
        </p:nvSpPr>
        <p:spPr/>
        <p:txBody>
          <a:bodyPr/>
          <a:lstStyle/>
          <a:p>
            <a:pPr>
              <a:buNone/>
            </a:pPr>
            <a:r>
              <a:rPr kumimoji="1" lang="ja-JP" altLang="en-US" dirty="0" smtClean="0"/>
              <a:t>□問題意識</a:t>
            </a:r>
            <a:endParaRPr kumimoji="1" lang="en-US" altLang="ja-JP" dirty="0" smtClean="0"/>
          </a:p>
          <a:p>
            <a:pPr>
              <a:buNone/>
            </a:pPr>
            <a:r>
              <a:rPr lang="ja-JP" altLang="en-US" dirty="0" smtClean="0"/>
              <a:t>□研究目的</a:t>
            </a:r>
            <a:endParaRPr lang="en-US" altLang="ja-JP" dirty="0" smtClean="0"/>
          </a:p>
          <a:p>
            <a:pPr>
              <a:buNone/>
            </a:pPr>
            <a:r>
              <a:rPr kumimoji="1" lang="ja-JP" altLang="en-US" dirty="0" smtClean="0"/>
              <a:t>□仮説の導出</a:t>
            </a:r>
            <a:endParaRPr kumimoji="1" lang="en-US" altLang="ja-JP" dirty="0" smtClean="0"/>
          </a:p>
          <a:p>
            <a:pPr>
              <a:buNone/>
            </a:pPr>
            <a:endParaRPr kumimoji="1" lang="en-US" altLang="ja-JP" dirty="0" smtClean="0"/>
          </a:p>
          <a:p>
            <a:pPr>
              <a:buNone/>
            </a:pPr>
            <a:r>
              <a:rPr lang="ja-JP" altLang="en-US" sz="4000" dirty="0"/>
              <a:t>　</a:t>
            </a:r>
            <a:r>
              <a:rPr lang="ja-JP" altLang="en-US" sz="4000" dirty="0" smtClean="0"/>
              <a:t>　 仮説の検証</a:t>
            </a:r>
            <a:endParaRPr lang="en-US" altLang="ja-JP" sz="4000" dirty="0" smtClean="0"/>
          </a:p>
          <a:p>
            <a:pPr>
              <a:buNone/>
            </a:pPr>
            <a:endParaRPr kumimoji="1" lang="en-US" altLang="ja-JP" dirty="0" smtClean="0"/>
          </a:p>
          <a:p>
            <a:pPr>
              <a:buNone/>
            </a:pPr>
            <a:r>
              <a:rPr kumimoji="1" lang="ja-JP" altLang="en-US" dirty="0" smtClean="0"/>
              <a:t>□インプリケーション</a:t>
            </a:r>
            <a:endParaRPr kumimoji="1" lang="en-US" altLang="ja-JP" dirty="0" smtClean="0"/>
          </a:p>
          <a:p>
            <a:pPr>
              <a:buNone/>
            </a:pPr>
            <a:r>
              <a:rPr lang="ja-JP" altLang="en-US" dirty="0" smtClean="0"/>
              <a:t>□課題</a:t>
            </a:r>
            <a:endParaRPr kumimoji="1" lang="ja-JP" altLang="en-US" dirty="0"/>
          </a:p>
        </p:txBody>
      </p:sp>
      <p:sp>
        <p:nvSpPr>
          <p:cNvPr id="4" name="スライド番号プレースホルダ 3"/>
          <p:cNvSpPr>
            <a:spLocks noGrp="1"/>
          </p:cNvSpPr>
          <p:nvPr>
            <p:ph type="sldNum" sz="quarter" idx="12"/>
          </p:nvPr>
        </p:nvSpPr>
        <p:spPr/>
        <p:txBody>
          <a:bodyPr/>
          <a:lstStyle/>
          <a:p>
            <a:fld id="{B29933C5-EAD1-482D-8AC3-B23FD5C3ED06}" type="slidenum">
              <a:rPr kumimoji="1" lang="ja-JP" altLang="en-US" smtClean="0"/>
              <a:pPr/>
              <a:t>32</a:t>
            </a:fld>
            <a:endParaRPr kumimoji="1" lang="ja-JP" altLang="en-US"/>
          </a:p>
        </p:txBody>
      </p:sp>
      <p:pic>
        <p:nvPicPr>
          <p:cNvPr id="5" name="図 4" descr="08.wmf"/>
          <p:cNvPicPr>
            <a:picLocks noChangeAspect="1"/>
          </p:cNvPicPr>
          <p:nvPr/>
        </p:nvPicPr>
        <p:blipFill>
          <a:blip r:embed="rId3" cstate="print"/>
          <a:stretch>
            <a:fillRect/>
          </a:stretch>
        </p:blipFill>
        <p:spPr>
          <a:xfrm>
            <a:off x="610768" y="2883918"/>
            <a:ext cx="755650" cy="1220788"/>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調査概要</a:t>
            </a:r>
            <a:endParaRPr kumimoji="1" lang="ja-JP" altLang="en-US" dirty="0"/>
          </a:p>
        </p:txBody>
      </p:sp>
      <p:sp>
        <p:nvSpPr>
          <p:cNvPr id="3" name="スライド番号プレースホルダー 2"/>
          <p:cNvSpPr>
            <a:spLocks noGrp="1"/>
          </p:cNvSpPr>
          <p:nvPr>
            <p:ph type="sldNum" sz="quarter" idx="12"/>
          </p:nvPr>
        </p:nvSpPr>
        <p:spPr/>
        <p:txBody>
          <a:bodyPr/>
          <a:lstStyle/>
          <a:p>
            <a:fld id="{B29933C5-EAD1-482D-8AC3-B23FD5C3ED06}" type="slidenum">
              <a:rPr kumimoji="1" lang="ja-JP" altLang="en-US" smtClean="0"/>
              <a:pPr/>
              <a:t>33</a:t>
            </a:fld>
            <a:endParaRPr kumimoji="1" lang="ja-JP" altLang="en-US"/>
          </a:p>
        </p:txBody>
      </p:sp>
      <p:grpSp>
        <p:nvGrpSpPr>
          <p:cNvPr id="4" name="グループ化 3"/>
          <p:cNvGrpSpPr/>
          <p:nvPr/>
        </p:nvGrpSpPr>
        <p:grpSpPr>
          <a:xfrm>
            <a:off x="121151" y="1775708"/>
            <a:ext cx="8784976" cy="3384376"/>
            <a:chOff x="121151" y="1986499"/>
            <a:chExt cx="8784976" cy="3384376"/>
          </a:xfrm>
        </p:grpSpPr>
        <p:sp>
          <p:nvSpPr>
            <p:cNvPr id="5" name="テキスト ボックス 4"/>
            <p:cNvSpPr txBox="1"/>
            <p:nvPr/>
          </p:nvSpPr>
          <p:spPr>
            <a:xfrm>
              <a:off x="252683" y="2224323"/>
              <a:ext cx="8582799" cy="2985433"/>
            </a:xfrm>
            <a:prstGeom prst="rect">
              <a:avLst/>
            </a:prstGeom>
            <a:noFill/>
          </p:spPr>
          <p:txBody>
            <a:bodyPr wrap="none" rtlCol="0">
              <a:spAutoFit/>
            </a:bodyPr>
            <a:lstStyle/>
            <a:p>
              <a:r>
                <a:rPr kumimoji="1" lang="en-US" altLang="ja-JP" sz="3200" dirty="0" smtClean="0"/>
                <a:t>【</a:t>
              </a:r>
              <a:r>
                <a:rPr kumimoji="1" lang="ja-JP" altLang="en-US" sz="3200" dirty="0" smtClean="0"/>
                <a:t>調査対象</a:t>
              </a:r>
              <a:r>
                <a:rPr kumimoji="1" lang="en-US" altLang="ja-JP" sz="3200" dirty="0" smtClean="0"/>
                <a:t>】</a:t>
              </a:r>
              <a:r>
                <a:rPr lang="ja-JP" altLang="en-US" sz="2800" dirty="0" smtClean="0"/>
                <a:t>　</a:t>
              </a:r>
              <a:r>
                <a:rPr lang="ja-JP" altLang="en-US" sz="3200" dirty="0"/>
                <a:t>　　</a:t>
              </a:r>
              <a:r>
                <a:rPr lang="ja-JP" altLang="en-US" sz="2800" dirty="0"/>
                <a:t>　　　</a:t>
              </a:r>
              <a:r>
                <a:rPr lang="ja-JP" altLang="en-US" sz="2800" dirty="0" smtClean="0"/>
                <a:t>大学生</a:t>
              </a:r>
              <a:endParaRPr lang="en-US" altLang="ja-JP" sz="2800" dirty="0"/>
            </a:p>
            <a:p>
              <a:r>
                <a:rPr lang="en-US" altLang="ja-JP" sz="3200" dirty="0"/>
                <a:t>【</a:t>
              </a:r>
              <a:r>
                <a:rPr lang="ja-JP" altLang="en-US" sz="3200" dirty="0"/>
                <a:t>調査方法</a:t>
              </a:r>
              <a:r>
                <a:rPr lang="en-US" altLang="ja-JP" sz="3200" dirty="0"/>
                <a:t>】</a:t>
              </a:r>
              <a:r>
                <a:rPr lang="ja-JP" altLang="en-US" sz="2800" dirty="0"/>
                <a:t>　</a:t>
              </a:r>
              <a:r>
                <a:rPr lang="ja-JP" altLang="en-US" sz="2800" dirty="0" smtClean="0"/>
                <a:t>　　　　　アンケート用紙を使用した実験</a:t>
              </a:r>
              <a:endParaRPr lang="en-US" altLang="ja-JP" sz="2800" dirty="0" smtClean="0"/>
            </a:p>
            <a:p>
              <a:r>
                <a:rPr kumimoji="1" lang="ja-JP" altLang="en-US" sz="2800" dirty="0"/>
                <a:t>　</a:t>
              </a:r>
              <a:r>
                <a:rPr kumimoji="1" lang="ja-JP" altLang="en-US" sz="2800" dirty="0" smtClean="0"/>
                <a:t>　　　　　　　　　　　　　　</a:t>
              </a:r>
              <a:r>
                <a:rPr lang="ja-JP" altLang="en-US" sz="2800" dirty="0" smtClean="0"/>
                <a:t>（状況的質問形式）</a:t>
              </a:r>
              <a:r>
                <a:rPr kumimoji="1" lang="ja-JP" altLang="en-US" sz="2800" dirty="0" smtClean="0"/>
                <a:t>　　</a:t>
              </a:r>
              <a:endParaRPr kumimoji="1" lang="en-US" altLang="ja-JP" sz="2800" dirty="0" smtClean="0"/>
            </a:p>
            <a:p>
              <a:r>
                <a:rPr lang="en-US" altLang="ja-JP" sz="3200" dirty="0" smtClean="0"/>
                <a:t>【</a:t>
              </a:r>
              <a:r>
                <a:rPr lang="ja-JP" altLang="en-US" sz="3200" dirty="0" smtClean="0"/>
                <a:t>調査期間</a:t>
              </a:r>
              <a:r>
                <a:rPr lang="en-US" altLang="ja-JP" sz="3200" dirty="0" smtClean="0"/>
                <a:t>】</a:t>
              </a:r>
              <a:r>
                <a:rPr lang="ja-JP" altLang="en-US" sz="3200" dirty="0" smtClean="0"/>
                <a:t>　</a:t>
              </a:r>
              <a:r>
                <a:rPr lang="ja-JP" altLang="en-US" sz="2800" dirty="0" smtClean="0"/>
                <a:t>　　　　　</a:t>
              </a:r>
              <a:r>
                <a:rPr lang="en-US" altLang="ja-JP" sz="2800" dirty="0" smtClean="0"/>
                <a:t>2012</a:t>
              </a:r>
              <a:r>
                <a:rPr lang="ja-JP" altLang="en-US" sz="2800" dirty="0" smtClean="0"/>
                <a:t>年</a:t>
              </a:r>
              <a:r>
                <a:rPr lang="en-US" altLang="ja-JP" sz="2800" dirty="0" smtClean="0"/>
                <a:t>12</a:t>
              </a:r>
              <a:r>
                <a:rPr lang="ja-JP" altLang="en-US" sz="2800" dirty="0" smtClean="0"/>
                <a:t>月中旬</a:t>
              </a:r>
              <a:endParaRPr lang="en-US" altLang="ja-JP" sz="2800" dirty="0" smtClean="0"/>
            </a:p>
            <a:p>
              <a:r>
                <a:rPr kumimoji="1" lang="en-US" altLang="ja-JP" sz="3200" dirty="0" smtClean="0"/>
                <a:t>【</a:t>
              </a:r>
              <a:r>
                <a:rPr kumimoji="1" lang="ja-JP" altLang="en-US" sz="3200" dirty="0" smtClean="0"/>
                <a:t>サンプルサイズ</a:t>
              </a:r>
              <a:r>
                <a:rPr lang="en-US" altLang="ja-JP" sz="3200" dirty="0" smtClean="0"/>
                <a:t>】</a:t>
              </a:r>
              <a:r>
                <a:rPr kumimoji="1" lang="ja-JP" altLang="en-US" sz="2800" dirty="0" smtClean="0"/>
                <a:t>　　</a:t>
              </a:r>
              <a:r>
                <a:rPr kumimoji="1" lang="en-US" altLang="ja-JP" sz="2800" dirty="0" smtClean="0"/>
                <a:t>000(</a:t>
              </a:r>
              <a:r>
                <a:rPr kumimoji="1" lang="ja-JP" altLang="en-US" sz="2800" dirty="0" smtClean="0"/>
                <a:t>有効回答</a:t>
              </a:r>
              <a:r>
                <a:rPr kumimoji="1" lang="en-US" altLang="ja-JP" sz="2800" dirty="0" smtClean="0"/>
                <a:t>000)</a:t>
              </a:r>
              <a:r>
                <a:rPr kumimoji="1" lang="ja-JP" altLang="en-US" sz="2800" dirty="0" smtClean="0"/>
                <a:t>　</a:t>
              </a:r>
              <a:endParaRPr kumimoji="1" lang="en-US" altLang="ja-JP" sz="2800" dirty="0" smtClean="0"/>
            </a:p>
            <a:p>
              <a:r>
                <a:rPr lang="en-US" altLang="ja-JP" sz="3200" dirty="0" smtClean="0"/>
                <a:t>【</a:t>
              </a:r>
              <a:r>
                <a:rPr lang="ja-JP" altLang="en-US" sz="3200" dirty="0" smtClean="0"/>
                <a:t>分析方法</a:t>
              </a:r>
              <a:r>
                <a:rPr lang="en-US" altLang="ja-JP" sz="3200" dirty="0" smtClean="0"/>
                <a:t>】</a:t>
              </a:r>
              <a:r>
                <a:rPr lang="ja-JP" altLang="en-US" sz="3200" dirty="0" smtClean="0"/>
                <a:t>　</a:t>
              </a:r>
              <a:r>
                <a:rPr lang="ja-JP" altLang="en-US" sz="2800" dirty="0" smtClean="0"/>
                <a:t>　　　　　</a:t>
              </a:r>
              <a:r>
                <a:rPr lang="en-US" altLang="ja-JP" sz="2800" dirty="0" smtClean="0"/>
                <a:t>t</a:t>
              </a:r>
              <a:r>
                <a:rPr lang="ja-JP" altLang="en-US" sz="2800" dirty="0" smtClean="0"/>
                <a:t>検定・単回帰分析 （対応</a:t>
              </a:r>
              <a:r>
                <a:rPr lang="ja-JP" altLang="en-US" sz="2800" dirty="0"/>
                <a:t>なし</a:t>
              </a:r>
              <a:r>
                <a:rPr lang="ja-JP" altLang="en-US" sz="2800" dirty="0" smtClean="0"/>
                <a:t>）</a:t>
              </a:r>
              <a:endParaRPr kumimoji="1" lang="ja-JP" altLang="en-US" sz="2800" dirty="0"/>
            </a:p>
          </p:txBody>
        </p:sp>
        <p:sp>
          <p:nvSpPr>
            <p:cNvPr id="6" name="正方形/長方形 5"/>
            <p:cNvSpPr/>
            <p:nvPr/>
          </p:nvSpPr>
          <p:spPr>
            <a:xfrm>
              <a:off x="121151" y="1986499"/>
              <a:ext cx="8784976" cy="3384376"/>
            </a:xfrm>
            <a:prstGeom prst="rect">
              <a:avLst/>
            </a:prstGeom>
            <a:noFill/>
            <a:ln w="76200" cmpd="tri">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37224196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調査方法</a:t>
            </a:r>
            <a:endParaRPr kumimoji="1" lang="ja-JP" altLang="en-US" dirty="0"/>
          </a:p>
        </p:txBody>
      </p:sp>
      <p:sp>
        <p:nvSpPr>
          <p:cNvPr id="3" name="スライド番号プレースホルダー 2"/>
          <p:cNvSpPr>
            <a:spLocks noGrp="1"/>
          </p:cNvSpPr>
          <p:nvPr>
            <p:ph type="sldNum" sz="quarter" idx="12"/>
          </p:nvPr>
        </p:nvSpPr>
        <p:spPr/>
        <p:txBody>
          <a:bodyPr/>
          <a:lstStyle/>
          <a:p>
            <a:fld id="{B29933C5-EAD1-482D-8AC3-B23FD5C3ED06}" type="slidenum">
              <a:rPr kumimoji="1" lang="ja-JP" altLang="en-US" smtClean="0"/>
              <a:pPr/>
              <a:t>34</a:t>
            </a:fld>
            <a:endParaRPr kumimoji="1" lang="ja-JP" altLang="en-US"/>
          </a:p>
        </p:txBody>
      </p:sp>
      <p:sp>
        <p:nvSpPr>
          <p:cNvPr id="6" name="テキスト ボックス 5"/>
          <p:cNvSpPr txBox="1"/>
          <p:nvPr/>
        </p:nvSpPr>
        <p:spPr>
          <a:xfrm>
            <a:off x="1383431" y="4955081"/>
            <a:ext cx="5739263" cy="830997"/>
          </a:xfrm>
          <a:prstGeom prst="rect">
            <a:avLst/>
          </a:prstGeom>
          <a:noFill/>
        </p:spPr>
        <p:txBody>
          <a:bodyPr wrap="none" rtlCol="0">
            <a:spAutoFit/>
          </a:bodyPr>
          <a:lstStyle/>
          <a:p>
            <a:r>
              <a:rPr kumimoji="1" lang="en-US" altLang="ja-JP" sz="2400" dirty="0" smtClean="0"/>
              <a:t>SENSE</a:t>
            </a:r>
            <a:r>
              <a:rPr kumimoji="1" lang="ja-JP" altLang="en-US" sz="2400" dirty="0" smtClean="0"/>
              <a:t>／</a:t>
            </a:r>
            <a:r>
              <a:rPr lang="en-US" altLang="ja-JP" sz="2400" dirty="0" smtClean="0"/>
              <a:t>FEEL</a:t>
            </a:r>
            <a:r>
              <a:rPr lang="ja-JP" altLang="en-US" sz="2400" dirty="0" smtClean="0"/>
              <a:t>／</a:t>
            </a:r>
            <a:r>
              <a:rPr lang="en-US" altLang="ja-JP" sz="2400" dirty="0" smtClean="0"/>
              <a:t>THINK</a:t>
            </a:r>
            <a:r>
              <a:rPr lang="ja-JP" altLang="en-US" sz="2400" dirty="0" smtClean="0"/>
              <a:t>／</a:t>
            </a:r>
            <a:r>
              <a:rPr lang="en-US" altLang="ja-JP" sz="2400" dirty="0" smtClean="0"/>
              <a:t>ACT</a:t>
            </a:r>
            <a:r>
              <a:rPr lang="ja-JP" altLang="en-US" sz="2400" dirty="0" smtClean="0"/>
              <a:t>／</a:t>
            </a:r>
            <a:r>
              <a:rPr lang="en-US" altLang="ja-JP" sz="2400" dirty="0" smtClean="0"/>
              <a:t>RELATE</a:t>
            </a:r>
            <a:r>
              <a:rPr lang="ja-JP" altLang="en-US" sz="2400" dirty="0" smtClean="0"/>
              <a:t>　</a:t>
            </a:r>
            <a:endParaRPr lang="en-US" altLang="ja-JP" sz="2400" dirty="0" smtClean="0"/>
          </a:p>
          <a:p>
            <a:r>
              <a:rPr lang="ja-JP" altLang="en-US" sz="2400" dirty="0" smtClean="0"/>
              <a:t>＝各３項目</a:t>
            </a:r>
            <a:r>
              <a:rPr kumimoji="1" lang="ja-JP" altLang="en-US" sz="2400" dirty="0" smtClean="0"/>
              <a:t>の質問</a:t>
            </a:r>
            <a:endParaRPr kumimoji="1" lang="ja-JP" altLang="en-US" sz="2400" dirty="0"/>
          </a:p>
        </p:txBody>
      </p:sp>
      <p:grpSp>
        <p:nvGrpSpPr>
          <p:cNvPr id="9" name="グループ化 8"/>
          <p:cNvGrpSpPr/>
          <p:nvPr/>
        </p:nvGrpSpPr>
        <p:grpSpPr>
          <a:xfrm>
            <a:off x="675771" y="2402797"/>
            <a:ext cx="6919573" cy="1292662"/>
            <a:chOff x="683568" y="1209526"/>
            <a:chExt cx="6919573" cy="1292662"/>
          </a:xfrm>
        </p:grpSpPr>
        <p:sp>
          <p:nvSpPr>
            <p:cNvPr id="8" name="角丸四角形 7"/>
            <p:cNvSpPr/>
            <p:nvPr/>
          </p:nvSpPr>
          <p:spPr>
            <a:xfrm>
              <a:off x="683568" y="1474997"/>
              <a:ext cx="6837184" cy="1027191"/>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706701" y="1671191"/>
              <a:ext cx="6896440" cy="830997"/>
            </a:xfrm>
            <a:prstGeom prst="rect">
              <a:avLst/>
            </a:prstGeom>
            <a:noFill/>
          </p:spPr>
          <p:txBody>
            <a:bodyPr wrap="none" rtlCol="0">
              <a:spAutoFit/>
            </a:bodyPr>
            <a:lstStyle/>
            <a:p>
              <a:r>
                <a:rPr lang="ja-JP" altLang="en-US" sz="2400" dirty="0" smtClean="0"/>
                <a:t>　　○</a:t>
              </a:r>
              <a:r>
                <a:rPr lang="ja-JP" altLang="en-US" sz="2400" b="1" u="sng" dirty="0" smtClean="0"/>
                <a:t>一般感情尺度 </a:t>
              </a:r>
              <a:r>
                <a:rPr lang="ja-JP" altLang="en-US" sz="2400" dirty="0" smtClean="0"/>
                <a:t>（小川・門地・菊谷・鈴木、</a:t>
              </a:r>
              <a:r>
                <a:rPr lang="en-US" altLang="ja-JP" sz="2400" dirty="0" smtClean="0"/>
                <a:t>2000</a:t>
              </a:r>
              <a:r>
                <a:rPr lang="ja-JP" altLang="en-US" sz="2400" dirty="0" smtClean="0"/>
                <a:t>）</a:t>
              </a:r>
              <a:endParaRPr lang="en-US" altLang="ja-JP" sz="2400" dirty="0" smtClean="0"/>
            </a:p>
            <a:p>
              <a:r>
                <a:rPr lang="ja-JP" altLang="en-US" sz="2400" dirty="0"/>
                <a:t>　</a:t>
              </a:r>
              <a:r>
                <a:rPr lang="ja-JP" altLang="en-US" sz="2400" dirty="0" smtClean="0"/>
                <a:t>　　　</a:t>
              </a:r>
              <a:r>
                <a:rPr lang="en-US" altLang="ja-JP" sz="2400" dirty="0" smtClean="0"/>
                <a:t>〈</a:t>
              </a:r>
              <a:r>
                <a:rPr lang="ja-JP" altLang="en-US" sz="2400" dirty="0" smtClean="0"/>
                <a:t>肯定的感情 </a:t>
              </a:r>
              <a:r>
                <a:rPr lang="en-US" altLang="ja-JP" sz="2400" dirty="0" smtClean="0"/>
                <a:t>/</a:t>
              </a:r>
              <a:r>
                <a:rPr lang="ja-JP" altLang="en-US" sz="2400" dirty="0" smtClean="0"/>
                <a:t> 安静状態 </a:t>
              </a:r>
              <a:r>
                <a:rPr lang="en-US" altLang="ja-JP" sz="2400" dirty="0" smtClean="0"/>
                <a:t>〉</a:t>
              </a:r>
            </a:p>
          </p:txBody>
        </p:sp>
        <p:sp>
          <p:nvSpPr>
            <p:cNvPr id="7" name="テキスト ボックス 6"/>
            <p:cNvSpPr txBox="1"/>
            <p:nvPr/>
          </p:nvSpPr>
          <p:spPr>
            <a:xfrm>
              <a:off x="827584" y="1209526"/>
              <a:ext cx="3608198" cy="461665"/>
            </a:xfrm>
            <a:prstGeom prst="rect">
              <a:avLst/>
            </a:prstGeom>
            <a:solidFill>
              <a:schemeClr val="bg1"/>
            </a:solidFill>
            <a:ln w="38100">
              <a:solidFill>
                <a:srgbClr val="FFC000"/>
              </a:solidFill>
            </a:ln>
          </p:spPr>
          <p:txBody>
            <a:bodyPr wrap="square" rtlCol="0">
              <a:spAutoFit/>
            </a:bodyPr>
            <a:lstStyle/>
            <a:p>
              <a:r>
                <a:rPr lang="ja-JP" altLang="en-US" sz="2400" b="1" dirty="0"/>
                <a:t>　</a:t>
              </a:r>
              <a:r>
                <a:rPr lang="ja-JP" altLang="en-US" sz="2400" b="1" dirty="0" smtClean="0"/>
                <a:t>仮説１　＜感情の検証＞　</a:t>
              </a:r>
              <a:endParaRPr kumimoji="1" lang="ja-JP" altLang="en-US" sz="2400" b="1" dirty="0"/>
            </a:p>
          </p:txBody>
        </p:sp>
      </p:grpSp>
      <p:sp>
        <p:nvSpPr>
          <p:cNvPr id="10" name="テキスト ボックス 9"/>
          <p:cNvSpPr txBox="1"/>
          <p:nvPr/>
        </p:nvSpPr>
        <p:spPr>
          <a:xfrm>
            <a:off x="1656662" y="1552508"/>
            <a:ext cx="5073825" cy="461665"/>
          </a:xfrm>
          <a:prstGeom prst="rect">
            <a:avLst/>
          </a:prstGeom>
          <a:noFill/>
        </p:spPr>
        <p:txBody>
          <a:bodyPr wrap="none" rtlCol="0">
            <a:spAutoFit/>
          </a:bodyPr>
          <a:lstStyle/>
          <a:p>
            <a:r>
              <a:rPr kumimoji="1" lang="ja-JP" altLang="en-US" sz="2400" dirty="0" smtClean="0"/>
              <a:t>同行者 有り／</a:t>
            </a:r>
            <a:r>
              <a:rPr kumimoji="1" lang="ja-JP" altLang="en-US" sz="2400" dirty="0" err="1" smtClean="0"/>
              <a:t>無し</a:t>
            </a:r>
            <a:r>
              <a:rPr kumimoji="1" lang="ja-JP" altLang="en-US" sz="2400" dirty="0" smtClean="0"/>
              <a:t> </a:t>
            </a:r>
            <a:r>
              <a:rPr lang="ja-JP" altLang="en-US" sz="2400" dirty="0" smtClean="0"/>
              <a:t>⇒ 各</a:t>
            </a:r>
            <a:r>
              <a:rPr kumimoji="1" lang="ja-JP" altLang="en-US" sz="2400" b="1" dirty="0" smtClean="0"/>
              <a:t>シナリオ提示</a:t>
            </a:r>
            <a:endParaRPr kumimoji="1" lang="ja-JP" altLang="en-US" sz="2400" b="1" dirty="0"/>
          </a:p>
        </p:txBody>
      </p:sp>
      <p:sp>
        <p:nvSpPr>
          <p:cNvPr id="11" name="正方形/長方形 10"/>
          <p:cNvSpPr/>
          <p:nvPr/>
        </p:nvSpPr>
        <p:spPr>
          <a:xfrm>
            <a:off x="1494894" y="1423301"/>
            <a:ext cx="5237345" cy="720080"/>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1074539" y="4541244"/>
            <a:ext cx="5221301" cy="461665"/>
          </a:xfrm>
          <a:prstGeom prst="rect">
            <a:avLst/>
          </a:prstGeom>
        </p:spPr>
        <p:txBody>
          <a:bodyPr wrap="none">
            <a:spAutoFit/>
          </a:bodyPr>
          <a:lstStyle/>
          <a:p>
            <a:r>
              <a:rPr lang="ja-JP" altLang="en-US" sz="2400" dirty="0" smtClean="0"/>
              <a:t>○ </a:t>
            </a:r>
            <a:r>
              <a:rPr lang="ja-JP" altLang="en-US" sz="2400" b="1" u="sng" dirty="0" smtClean="0"/>
              <a:t>経験</a:t>
            </a:r>
            <a:r>
              <a:rPr lang="ja-JP" altLang="en-US" sz="2400" b="1" u="sng" dirty="0"/>
              <a:t>価値測定</a:t>
            </a:r>
            <a:r>
              <a:rPr lang="ja-JP" altLang="en-US" sz="2400" b="1" u="sng" dirty="0" smtClean="0"/>
              <a:t>尺度</a:t>
            </a:r>
            <a:r>
              <a:rPr lang="ja-JP" altLang="en-US" sz="2400" dirty="0" smtClean="0"/>
              <a:t> </a:t>
            </a:r>
            <a:r>
              <a:rPr lang="ja-JP" altLang="en-US" sz="2400" dirty="0"/>
              <a:t>（</a:t>
            </a:r>
            <a:r>
              <a:rPr lang="en-US" altLang="ja-JP" sz="2400" dirty="0" smtClean="0"/>
              <a:t>Schmitt,2009</a:t>
            </a:r>
            <a:r>
              <a:rPr lang="ja-JP" altLang="en-US" sz="2400" dirty="0" smtClean="0"/>
              <a:t>）</a:t>
            </a:r>
            <a:endParaRPr lang="ja-JP" altLang="en-US" sz="2400" dirty="0"/>
          </a:p>
        </p:txBody>
      </p:sp>
      <p:grpSp>
        <p:nvGrpSpPr>
          <p:cNvPr id="15" name="グループ化 14"/>
          <p:cNvGrpSpPr/>
          <p:nvPr/>
        </p:nvGrpSpPr>
        <p:grpSpPr>
          <a:xfrm>
            <a:off x="675771" y="3981717"/>
            <a:ext cx="6837184" cy="1895555"/>
            <a:chOff x="601812" y="1209526"/>
            <a:chExt cx="6837184" cy="1895555"/>
          </a:xfrm>
        </p:grpSpPr>
        <p:sp>
          <p:nvSpPr>
            <p:cNvPr id="16" name="角丸四角形 15"/>
            <p:cNvSpPr/>
            <p:nvPr/>
          </p:nvSpPr>
          <p:spPr>
            <a:xfrm>
              <a:off x="601812" y="1474997"/>
              <a:ext cx="6837184" cy="1630084"/>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827583" y="1209526"/>
              <a:ext cx="4246522" cy="461665"/>
            </a:xfrm>
            <a:prstGeom prst="rect">
              <a:avLst/>
            </a:prstGeom>
            <a:solidFill>
              <a:schemeClr val="bg1"/>
            </a:solidFill>
            <a:ln w="38100">
              <a:solidFill>
                <a:srgbClr val="FFC000"/>
              </a:solidFill>
            </a:ln>
          </p:spPr>
          <p:txBody>
            <a:bodyPr wrap="square" rtlCol="0">
              <a:spAutoFit/>
            </a:bodyPr>
            <a:lstStyle/>
            <a:p>
              <a:r>
                <a:rPr lang="ja-JP" altLang="en-US" sz="2400" b="1" dirty="0"/>
                <a:t>　</a:t>
              </a:r>
              <a:r>
                <a:rPr lang="ja-JP" altLang="en-US" sz="2400" b="1" dirty="0" smtClean="0"/>
                <a:t>仮説</a:t>
              </a:r>
              <a:r>
                <a:rPr lang="en-US" altLang="ja-JP" sz="2400" b="1" dirty="0" smtClean="0"/>
                <a:t>2</a:t>
              </a:r>
              <a:r>
                <a:rPr lang="ja-JP" altLang="en-US" sz="2400" b="1" dirty="0" smtClean="0"/>
                <a:t>　＜</a:t>
              </a:r>
              <a:r>
                <a:rPr lang="ja-JP" altLang="en-US" sz="2400" b="1" dirty="0"/>
                <a:t>経験価値</a:t>
              </a:r>
              <a:r>
                <a:rPr lang="ja-JP" altLang="en-US" sz="2400" b="1" dirty="0" smtClean="0"/>
                <a:t>の検証＞　</a:t>
              </a:r>
              <a:endParaRPr kumimoji="1" lang="ja-JP" altLang="en-US" sz="2400" b="1" dirty="0"/>
            </a:p>
          </p:txBody>
        </p:sp>
      </p:grpSp>
      <p:sp>
        <p:nvSpPr>
          <p:cNvPr id="19" name="大かっこ 18"/>
          <p:cNvSpPr/>
          <p:nvPr/>
        </p:nvSpPr>
        <p:spPr>
          <a:xfrm>
            <a:off x="1259632" y="4955081"/>
            <a:ext cx="5472608" cy="850183"/>
          </a:xfrm>
          <a:prstGeom prst="bracketPair">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b="1" dirty="0"/>
          </a:p>
        </p:txBody>
      </p:sp>
      <p:pic>
        <p:nvPicPr>
          <p:cNvPr id="12" name="Picture 12" descr="http://kids.wanpug.com/illust/illust210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62123" y="4212548"/>
            <a:ext cx="1788858" cy="2145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242983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発表の流れ</a:t>
            </a:r>
            <a:endParaRPr kumimoji="1" lang="ja-JP" altLang="en-US" dirty="0"/>
          </a:p>
        </p:txBody>
      </p:sp>
      <p:sp>
        <p:nvSpPr>
          <p:cNvPr id="3" name="コンテンツ プレースホルダ 2"/>
          <p:cNvSpPr>
            <a:spLocks noGrp="1"/>
          </p:cNvSpPr>
          <p:nvPr>
            <p:ph sz="quarter" idx="1"/>
          </p:nvPr>
        </p:nvSpPr>
        <p:spPr/>
        <p:txBody>
          <a:bodyPr/>
          <a:lstStyle/>
          <a:p>
            <a:pPr>
              <a:buNone/>
            </a:pPr>
            <a:r>
              <a:rPr kumimoji="1" lang="ja-JP" altLang="en-US" dirty="0" smtClean="0"/>
              <a:t>□問題意識</a:t>
            </a:r>
            <a:endParaRPr kumimoji="1" lang="en-US" altLang="ja-JP" dirty="0" smtClean="0"/>
          </a:p>
          <a:p>
            <a:pPr>
              <a:buNone/>
            </a:pPr>
            <a:r>
              <a:rPr lang="ja-JP" altLang="en-US" dirty="0" smtClean="0"/>
              <a:t>□研究目的</a:t>
            </a:r>
            <a:endParaRPr lang="en-US" altLang="ja-JP" dirty="0" smtClean="0"/>
          </a:p>
          <a:p>
            <a:pPr>
              <a:buNone/>
            </a:pPr>
            <a:r>
              <a:rPr kumimoji="1" lang="ja-JP" altLang="en-US" dirty="0" smtClean="0"/>
              <a:t>□仮説の導出</a:t>
            </a:r>
            <a:endParaRPr kumimoji="1" lang="en-US" altLang="ja-JP" dirty="0" smtClean="0"/>
          </a:p>
          <a:p>
            <a:pPr>
              <a:buNone/>
            </a:pPr>
            <a:r>
              <a:rPr lang="ja-JP" altLang="en-US" dirty="0" smtClean="0"/>
              <a:t>□仮説の検証</a:t>
            </a:r>
            <a:endParaRPr lang="en-US" altLang="ja-JP" dirty="0" smtClean="0"/>
          </a:p>
          <a:p>
            <a:pPr>
              <a:buNone/>
            </a:pPr>
            <a:endParaRPr lang="en-US" altLang="ja-JP" dirty="0" smtClean="0"/>
          </a:p>
          <a:p>
            <a:pPr>
              <a:buNone/>
            </a:pPr>
            <a:r>
              <a:rPr lang="ja-JP" altLang="en-US" sz="4000" dirty="0"/>
              <a:t> </a:t>
            </a:r>
            <a:r>
              <a:rPr lang="ja-JP" altLang="en-US" sz="4000" dirty="0" smtClean="0"/>
              <a:t>     </a:t>
            </a:r>
            <a:r>
              <a:rPr kumimoji="1" lang="ja-JP" altLang="en-US" sz="4000" dirty="0" smtClean="0"/>
              <a:t>インプリケーション</a:t>
            </a:r>
            <a:endParaRPr kumimoji="1" lang="en-US" altLang="ja-JP" sz="4000" dirty="0" smtClean="0"/>
          </a:p>
          <a:p>
            <a:pPr>
              <a:buNone/>
            </a:pPr>
            <a:endParaRPr lang="en-US" altLang="ja-JP" dirty="0" smtClean="0"/>
          </a:p>
          <a:p>
            <a:pPr>
              <a:buNone/>
            </a:pPr>
            <a:r>
              <a:rPr lang="ja-JP" altLang="en-US" dirty="0" smtClean="0"/>
              <a:t>□課題</a:t>
            </a:r>
            <a:endParaRPr kumimoji="1" lang="ja-JP" altLang="en-US" dirty="0"/>
          </a:p>
        </p:txBody>
      </p:sp>
      <p:sp>
        <p:nvSpPr>
          <p:cNvPr id="4" name="スライド番号プレースホルダ 3"/>
          <p:cNvSpPr>
            <a:spLocks noGrp="1"/>
          </p:cNvSpPr>
          <p:nvPr>
            <p:ph type="sldNum" sz="quarter" idx="12"/>
          </p:nvPr>
        </p:nvSpPr>
        <p:spPr/>
        <p:txBody>
          <a:bodyPr/>
          <a:lstStyle/>
          <a:p>
            <a:fld id="{B29933C5-EAD1-482D-8AC3-B23FD5C3ED06}" type="slidenum">
              <a:rPr kumimoji="1" lang="ja-JP" altLang="en-US" smtClean="0"/>
              <a:pPr/>
              <a:t>35</a:t>
            </a:fld>
            <a:endParaRPr kumimoji="1" lang="ja-JP" altLang="en-US"/>
          </a:p>
        </p:txBody>
      </p:sp>
      <p:pic>
        <p:nvPicPr>
          <p:cNvPr id="5" name="図 4" descr="08.wmf"/>
          <p:cNvPicPr>
            <a:picLocks noChangeAspect="1"/>
          </p:cNvPicPr>
          <p:nvPr/>
        </p:nvPicPr>
        <p:blipFill>
          <a:blip r:embed="rId3" cstate="print"/>
          <a:stretch>
            <a:fillRect/>
          </a:stretch>
        </p:blipFill>
        <p:spPr>
          <a:xfrm>
            <a:off x="556177" y="3356992"/>
            <a:ext cx="755650" cy="1220788"/>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学術的インプリケーション</a:t>
            </a:r>
            <a:endParaRPr kumimoji="1" lang="ja-JP" altLang="en-US" dirty="0"/>
          </a:p>
        </p:txBody>
      </p:sp>
      <p:sp>
        <p:nvSpPr>
          <p:cNvPr id="3" name="スライド番号プレースホルダー 2"/>
          <p:cNvSpPr>
            <a:spLocks noGrp="1"/>
          </p:cNvSpPr>
          <p:nvPr>
            <p:ph type="sldNum" sz="quarter" idx="12"/>
          </p:nvPr>
        </p:nvSpPr>
        <p:spPr/>
        <p:txBody>
          <a:bodyPr/>
          <a:lstStyle/>
          <a:p>
            <a:fld id="{B29933C5-EAD1-482D-8AC3-B23FD5C3ED06}" type="slidenum">
              <a:rPr kumimoji="1" lang="ja-JP" altLang="en-US" smtClean="0"/>
              <a:pPr/>
              <a:t>36</a:t>
            </a:fld>
            <a:endParaRPr kumimoji="1" lang="ja-JP" altLang="en-US"/>
          </a:p>
        </p:txBody>
      </p:sp>
      <p:sp>
        <p:nvSpPr>
          <p:cNvPr id="5" name="テキスト ボックス 4"/>
          <p:cNvSpPr txBox="1"/>
          <p:nvPr/>
        </p:nvSpPr>
        <p:spPr>
          <a:xfrm>
            <a:off x="263042" y="1988840"/>
            <a:ext cx="8464177" cy="1569660"/>
          </a:xfrm>
          <a:prstGeom prst="rect">
            <a:avLst/>
          </a:prstGeom>
          <a:noFill/>
        </p:spPr>
        <p:txBody>
          <a:bodyPr wrap="none" rtlCol="0">
            <a:spAutoFit/>
          </a:bodyPr>
          <a:lstStyle/>
          <a:p>
            <a:r>
              <a:rPr kumimoji="1" lang="ja-JP" altLang="en-US" sz="2400" dirty="0" smtClean="0"/>
              <a:t>これまで、</a:t>
            </a:r>
            <a:endParaRPr kumimoji="1" lang="en-US" altLang="ja-JP" sz="2400" dirty="0" smtClean="0"/>
          </a:p>
          <a:p>
            <a:r>
              <a:rPr kumimoji="1" lang="ja-JP" altLang="en-US" sz="2400" dirty="0" smtClean="0"/>
              <a:t>同行者ショッピングの研究において、</a:t>
            </a:r>
            <a:endParaRPr kumimoji="1" lang="en-US" altLang="ja-JP" sz="2400" dirty="0" smtClean="0"/>
          </a:p>
          <a:p>
            <a:r>
              <a:rPr kumimoji="1" lang="ja-JP" altLang="en-US" sz="2400" dirty="0" smtClean="0"/>
              <a:t>商品に対し価値を生み出すことについての研究はされておらず、</a:t>
            </a:r>
            <a:endParaRPr kumimoji="1" lang="en-US" altLang="ja-JP" sz="2400" dirty="0" smtClean="0"/>
          </a:p>
          <a:p>
            <a:r>
              <a:rPr lang="ja-JP" altLang="en-US" sz="2400" dirty="0" smtClean="0"/>
              <a:t>本研究がその最初となった。</a:t>
            </a:r>
            <a:endParaRPr kumimoji="1" lang="ja-JP" altLang="en-US" sz="2400" dirty="0"/>
          </a:p>
        </p:txBody>
      </p:sp>
    </p:spTree>
    <p:extLst>
      <p:ext uri="{BB962C8B-B14F-4D97-AF65-F5344CB8AC3E}">
        <p14:creationId xmlns:p14="http://schemas.microsoft.com/office/powerpoint/2010/main" val="300018724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発表の流れ</a:t>
            </a:r>
            <a:endParaRPr kumimoji="1" lang="ja-JP" altLang="en-US" dirty="0"/>
          </a:p>
        </p:txBody>
      </p:sp>
      <p:sp>
        <p:nvSpPr>
          <p:cNvPr id="3" name="コンテンツ プレースホルダ 2"/>
          <p:cNvSpPr>
            <a:spLocks noGrp="1"/>
          </p:cNvSpPr>
          <p:nvPr>
            <p:ph sz="quarter" idx="1"/>
          </p:nvPr>
        </p:nvSpPr>
        <p:spPr/>
        <p:txBody>
          <a:bodyPr/>
          <a:lstStyle/>
          <a:p>
            <a:pPr>
              <a:buNone/>
            </a:pPr>
            <a:r>
              <a:rPr kumimoji="1" lang="ja-JP" altLang="en-US" dirty="0" smtClean="0"/>
              <a:t>□問題意識</a:t>
            </a:r>
            <a:endParaRPr kumimoji="1" lang="en-US" altLang="ja-JP" dirty="0" smtClean="0"/>
          </a:p>
          <a:p>
            <a:pPr>
              <a:buNone/>
            </a:pPr>
            <a:r>
              <a:rPr lang="ja-JP" altLang="en-US" dirty="0" smtClean="0"/>
              <a:t>□研究目的</a:t>
            </a:r>
            <a:endParaRPr lang="en-US" altLang="ja-JP" dirty="0" smtClean="0"/>
          </a:p>
          <a:p>
            <a:pPr>
              <a:buNone/>
            </a:pPr>
            <a:r>
              <a:rPr kumimoji="1" lang="ja-JP" altLang="en-US" dirty="0" smtClean="0"/>
              <a:t>□仮説の導出</a:t>
            </a:r>
            <a:endParaRPr kumimoji="1" lang="en-US" altLang="ja-JP" dirty="0" smtClean="0"/>
          </a:p>
          <a:p>
            <a:pPr>
              <a:buNone/>
            </a:pPr>
            <a:r>
              <a:rPr lang="ja-JP" altLang="en-US" dirty="0" smtClean="0"/>
              <a:t>□仮説の検証</a:t>
            </a:r>
            <a:endParaRPr lang="en-US" altLang="ja-JP" dirty="0" smtClean="0"/>
          </a:p>
          <a:p>
            <a:pPr>
              <a:buNone/>
            </a:pPr>
            <a:r>
              <a:rPr kumimoji="1" lang="ja-JP" altLang="en-US" dirty="0" smtClean="0"/>
              <a:t>□インプリケーション</a:t>
            </a:r>
            <a:endParaRPr kumimoji="1" lang="en-US" altLang="ja-JP" dirty="0" smtClean="0"/>
          </a:p>
          <a:p>
            <a:pPr>
              <a:buNone/>
            </a:pPr>
            <a:endParaRPr kumimoji="1" lang="en-US" altLang="ja-JP" dirty="0" smtClean="0"/>
          </a:p>
          <a:p>
            <a:pPr>
              <a:buNone/>
            </a:pPr>
            <a:r>
              <a:rPr lang="ja-JP" altLang="en-US" sz="4000" dirty="0"/>
              <a:t> </a:t>
            </a:r>
            <a:r>
              <a:rPr lang="ja-JP" altLang="en-US" sz="4000" dirty="0" smtClean="0"/>
              <a:t>     課題</a:t>
            </a:r>
            <a:endParaRPr kumimoji="1" lang="ja-JP" altLang="en-US" sz="4000" dirty="0"/>
          </a:p>
        </p:txBody>
      </p:sp>
      <p:sp>
        <p:nvSpPr>
          <p:cNvPr id="4" name="スライド番号プレースホルダ 3"/>
          <p:cNvSpPr>
            <a:spLocks noGrp="1"/>
          </p:cNvSpPr>
          <p:nvPr>
            <p:ph type="sldNum" sz="quarter" idx="12"/>
          </p:nvPr>
        </p:nvSpPr>
        <p:spPr/>
        <p:txBody>
          <a:bodyPr/>
          <a:lstStyle/>
          <a:p>
            <a:fld id="{B29933C5-EAD1-482D-8AC3-B23FD5C3ED06}" type="slidenum">
              <a:rPr kumimoji="1" lang="ja-JP" altLang="en-US" smtClean="0"/>
              <a:pPr/>
              <a:t>37</a:t>
            </a:fld>
            <a:endParaRPr kumimoji="1" lang="ja-JP" altLang="en-US"/>
          </a:p>
        </p:txBody>
      </p:sp>
      <p:pic>
        <p:nvPicPr>
          <p:cNvPr id="5" name="図 4" descr="08.wmf"/>
          <p:cNvPicPr>
            <a:picLocks noChangeAspect="1"/>
          </p:cNvPicPr>
          <p:nvPr/>
        </p:nvPicPr>
        <p:blipFill>
          <a:blip r:embed="rId3" cstate="print"/>
          <a:stretch>
            <a:fillRect/>
          </a:stretch>
        </p:blipFill>
        <p:spPr>
          <a:xfrm>
            <a:off x="611560" y="3789040"/>
            <a:ext cx="755650" cy="1220788"/>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今後の課題</a:t>
            </a:r>
            <a:endParaRPr kumimoji="1" lang="ja-JP" altLang="en-US" dirty="0"/>
          </a:p>
        </p:txBody>
      </p:sp>
      <p:sp>
        <p:nvSpPr>
          <p:cNvPr id="3" name="スライド番号プレースホルダー 2"/>
          <p:cNvSpPr>
            <a:spLocks noGrp="1"/>
          </p:cNvSpPr>
          <p:nvPr>
            <p:ph type="sldNum" sz="quarter" idx="12"/>
          </p:nvPr>
        </p:nvSpPr>
        <p:spPr/>
        <p:txBody>
          <a:bodyPr/>
          <a:lstStyle/>
          <a:p>
            <a:fld id="{B29933C5-EAD1-482D-8AC3-B23FD5C3ED06}" type="slidenum">
              <a:rPr kumimoji="1" lang="ja-JP" altLang="en-US" smtClean="0"/>
              <a:pPr/>
              <a:t>38</a:t>
            </a:fld>
            <a:endParaRPr kumimoji="1" lang="ja-JP" altLang="en-US"/>
          </a:p>
        </p:txBody>
      </p:sp>
    </p:spTree>
    <p:extLst>
      <p:ext uri="{BB962C8B-B14F-4D97-AF65-F5344CB8AC3E}">
        <p14:creationId xmlns:p14="http://schemas.microsoft.com/office/powerpoint/2010/main" val="391973266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88640"/>
            <a:ext cx="8229600" cy="990600"/>
          </a:xfrm>
        </p:spPr>
        <p:txBody>
          <a:bodyPr/>
          <a:lstStyle/>
          <a:p>
            <a:r>
              <a:rPr kumimoji="1" lang="ja-JP" altLang="en-US" dirty="0" smtClean="0"/>
              <a:t>参考文献</a:t>
            </a:r>
            <a:endParaRPr kumimoji="1" lang="ja-JP" altLang="en-US" dirty="0"/>
          </a:p>
        </p:txBody>
      </p:sp>
      <p:sp>
        <p:nvSpPr>
          <p:cNvPr id="3" name="スライド番号プレースホルダー 2"/>
          <p:cNvSpPr>
            <a:spLocks noGrp="1"/>
          </p:cNvSpPr>
          <p:nvPr>
            <p:ph type="sldNum" sz="quarter" idx="12"/>
          </p:nvPr>
        </p:nvSpPr>
        <p:spPr/>
        <p:txBody>
          <a:bodyPr/>
          <a:lstStyle/>
          <a:p>
            <a:fld id="{B29933C5-EAD1-482D-8AC3-B23FD5C3ED06}" type="slidenum">
              <a:rPr kumimoji="1" lang="ja-JP" altLang="en-US" smtClean="0"/>
              <a:pPr/>
              <a:t>39</a:t>
            </a:fld>
            <a:endParaRPr kumimoji="1" lang="ja-JP" altLang="en-US"/>
          </a:p>
        </p:txBody>
      </p:sp>
      <p:sp>
        <p:nvSpPr>
          <p:cNvPr id="4" name="コンテンツ プレースホルダー 3"/>
          <p:cNvSpPr>
            <a:spLocks noGrp="1"/>
          </p:cNvSpPr>
          <p:nvPr>
            <p:ph sz="quarter" idx="1"/>
          </p:nvPr>
        </p:nvSpPr>
        <p:spPr/>
        <p:txBody>
          <a:bodyPr>
            <a:noAutofit/>
          </a:bodyPr>
          <a:lstStyle/>
          <a:p>
            <a:r>
              <a:rPr kumimoji="1" lang="en-US" altLang="ja-JP" sz="1800" dirty="0" smtClean="0"/>
              <a:t>Bernd </a:t>
            </a:r>
            <a:r>
              <a:rPr kumimoji="1" lang="en-US" altLang="ja-JP" sz="1800" dirty="0" err="1" smtClean="0"/>
              <a:t>H.Schmitt</a:t>
            </a:r>
            <a:r>
              <a:rPr lang="ja-JP" altLang="en-US" sz="1800" dirty="0" smtClean="0"/>
              <a:t>（</a:t>
            </a:r>
            <a:r>
              <a:rPr lang="en-US" altLang="ja-JP" sz="1800" dirty="0" smtClean="0"/>
              <a:t>1999</a:t>
            </a:r>
            <a:r>
              <a:rPr lang="ja-JP" altLang="en-US" sz="1800" dirty="0" smtClean="0"/>
              <a:t>）「経験価値マーケティング」ダイヤモンド社</a:t>
            </a:r>
            <a:endParaRPr kumimoji="1" lang="en-US" altLang="ja-JP" sz="1800" dirty="0" smtClean="0"/>
          </a:p>
          <a:p>
            <a:r>
              <a:rPr kumimoji="1" lang="en-US" altLang="ja-JP" sz="1800" dirty="0" smtClean="0"/>
              <a:t>Bernd </a:t>
            </a:r>
            <a:r>
              <a:rPr kumimoji="1" lang="en-US" altLang="ja-JP" sz="1800" dirty="0" err="1" smtClean="0"/>
              <a:t>H.Schmitt</a:t>
            </a:r>
            <a:r>
              <a:rPr kumimoji="1" lang="ja-JP" altLang="en-US" sz="1800" dirty="0" smtClean="0"/>
              <a:t>（</a:t>
            </a:r>
            <a:r>
              <a:rPr kumimoji="1" lang="en-US" altLang="ja-JP" sz="1800" dirty="0" smtClean="0"/>
              <a:t>2000</a:t>
            </a:r>
            <a:r>
              <a:rPr kumimoji="1" lang="ja-JP" altLang="en-US" sz="1800" dirty="0" smtClean="0"/>
              <a:t>）「経験価値マーケティング </a:t>
            </a:r>
            <a:r>
              <a:rPr lang="ja-JP" altLang="en-US" sz="1800" dirty="0" smtClean="0"/>
              <a:t>消費者が「何か」を感じるプラス</a:t>
            </a:r>
            <a:r>
              <a:rPr lang="en-US" altLang="ja-JP" sz="1800" dirty="0" smtClean="0"/>
              <a:t>α</a:t>
            </a:r>
            <a:r>
              <a:rPr lang="ja-JP" altLang="en-US" sz="1800" dirty="0" smtClean="0"/>
              <a:t>の魅力</a:t>
            </a:r>
            <a:r>
              <a:rPr kumimoji="1" lang="ja-JP" altLang="en-US" sz="1800" dirty="0" smtClean="0"/>
              <a:t>」　ダイヤモンド社</a:t>
            </a:r>
            <a:endParaRPr kumimoji="1" lang="en-US" altLang="ja-JP" sz="1800" dirty="0" smtClean="0"/>
          </a:p>
          <a:p>
            <a:r>
              <a:rPr lang="en-US" altLang="ja-JP" sz="1800" dirty="0" smtClean="0"/>
              <a:t>Bernd </a:t>
            </a:r>
            <a:r>
              <a:rPr lang="en-US" altLang="ja-JP" sz="1800" dirty="0" err="1" smtClean="0"/>
              <a:t>H.Schmitt</a:t>
            </a:r>
            <a:r>
              <a:rPr lang="ja-JP" altLang="en-US" sz="1800" dirty="0" smtClean="0"/>
              <a:t>（</a:t>
            </a:r>
            <a:r>
              <a:rPr lang="en-US" altLang="ja-JP" sz="1800" dirty="0" smtClean="0"/>
              <a:t>2009</a:t>
            </a:r>
            <a:r>
              <a:rPr lang="ja-JP" altLang="en-US" sz="1800" dirty="0" smtClean="0"/>
              <a:t>）「</a:t>
            </a:r>
            <a:r>
              <a:rPr lang="en-US" altLang="ja-JP" sz="1800" dirty="0" smtClean="0"/>
              <a:t>Brand</a:t>
            </a:r>
            <a:r>
              <a:rPr lang="ja-JP" altLang="en-US" sz="1800" dirty="0" smtClean="0"/>
              <a:t>　</a:t>
            </a:r>
            <a:r>
              <a:rPr lang="en-US" altLang="ja-JP" sz="1800" dirty="0" err="1" smtClean="0"/>
              <a:t>Experience:What</a:t>
            </a:r>
            <a:r>
              <a:rPr lang="en-US" altLang="ja-JP" sz="1800" dirty="0" smtClean="0"/>
              <a:t> Is It? How Is It Measured? Does It Affect Loyalty?</a:t>
            </a:r>
            <a:r>
              <a:rPr lang="ja-JP" altLang="en-US" sz="1800" dirty="0" smtClean="0"/>
              <a:t>」</a:t>
            </a:r>
            <a:endParaRPr kumimoji="1" lang="en-US" altLang="ja-JP" sz="1800" dirty="0" smtClean="0"/>
          </a:p>
          <a:p>
            <a:r>
              <a:rPr lang="en-US" altLang="ja-JP" sz="1800" dirty="0" smtClean="0"/>
              <a:t>Kurt, </a:t>
            </a:r>
            <a:r>
              <a:rPr lang="en-US" altLang="ja-JP" sz="1800" dirty="0" err="1" smtClean="0"/>
              <a:t>Didem</a:t>
            </a:r>
            <a:r>
              <a:rPr lang="en-US" altLang="ja-JP" sz="1800" dirty="0" smtClean="0"/>
              <a:t>, J. Jeffrey Inman, and Jennifer J. Argo</a:t>
            </a:r>
            <a:r>
              <a:rPr lang="ja-JP" altLang="en-US" sz="1800" dirty="0" smtClean="0"/>
              <a:t>（</a:t>
            </a:r>
            <a:r>
              <a:rPr lang="en-US" altLang="ja-JP" sz="1800" dirty="0" smtClean="0"/>
              <a:t>2011</a:t>
            </a:r>
            <a:r>
              <a:rPr lang="ja-JP" altLang="en-US" sz="1800" dirty="0" smtClean="0"/>
              <a:t>）「</a:t>
            </a:r>
            <a:r>
              <a:rPr lang="en-US" altLang="ja-JP" sz="1800" dirty="0" smtClean="0"/>
              <a:t>The Influence of Friends on Consumer Spending: The Role of Agency-Communion Orientation and Self-Monitoring </a:t>
            </a:r>
            <a:r>
              <a:rPr lang="ja-JP" altLang="en-US" sz="1800" dirty="0" smtClean="0"/>
              <a:t>」</a:t>
            </a:r>
            <a:r>
              <a:rPr lang="en-US" altLang="ja-JP" sz="1800" dirty="0" smtClean="0"/>
              <a:t>Journal of Marketing </a:t>
            </a:r>
            <a:r>
              <a:rPr lang="en-US" altLang="ja-JP" sz="1800" dirty="0" err="1" smtClean="0"/>
              <a:t>Reserch</a:t>
            </a:r>
            <a:r>
              <a:rPr lang="en-US" altLang="ja-JP" sz="1800" dirty="0" smtClean="0"/>
              <a:t>[48]</a:t>
            </a:r>
          </a:p>
          <a:p>
            <a:r>
              <a:rPr lang="en-US" altLang="ja-JP" sz="1800" dirty="0"/>
              <a:t>Ratner and Kahn(2002)</a:t>
            </a:r>
            <a:r>
              <a:rPr lang="ja-JP" altLang="en-US" sz="1800" dirty="0"/>
              <a:t>「</a:t>
            </a:r>
            <a:r>
              <a:rPr lang="en-US" altLang="ja-JP" sz="1800" dirty="0"/>
              <a:t>The Impact of Private versus Public Consumption on Variety-Seeking Behavior</a:t>
            </a:r>
            <a:r>
              <a:rPr lang="ja-JP" altLang="en-US" sz="1800" dirty="0"/>
              <a:t>」</a:t>
            </a:r>
            <a:r>
              <a:rPr lang="en-US" altLang="ja-JP" sz="1800" dirty="0"/>
              <a:t>Journal of Consumer </a:t>
            </a:r>
            <a:r>
              <a:rPr lang="en-US" altLang="ja-JP" sz="1800" dirty="0" err="1" smtClean="0"/>
              <a:t>Reserch</a:t>
            </a:r>
            <a:endParaRPr lang="en-US" altLang="ja-JP" sz="1800" dirty="0" smtClean="0"/>
          </a:p>
          <a:p>
            <a:r>
              <a:rPr lang="ja-JP" altLang="en-US" sz="1800" dirty="0" smtClean="0"/>
              <a:t>石田大典（</a:t>
            </a:r>
            <a:r>
              <a:rPr lang="en-US" altLang="ja-JP" sz="1800" dirty="0" smtClean="0"/>
              <a:t>2012</a:t>
            </a:r>
            <a:r>
              <a:rPr lang="ja-JP" altLang="en-US" sz="1800" dirty="0" smtClean="0"/>
              <a:t>）「他者の存在が消費者行動に及ぼす影響」季刊マーケティングジャーナル</a:t>
            </a:r>
            <a:endParaRPr lang="en-US" altLang="ja-JP" sz="1800" dirty="0" smtClean="0"/>
          </a:p>
          <a:p>
            <a:r>
              <a:rPr lang="ja-JP" altLang="en-US" sz="1800" dirty="0" smtClean="0"/>
              <a:t>井上淳子（</a:t>
            </a:r>
            <a:r>
              <a:rPr lang="en-US" altLang="ja-JP" sz="1800" dirty="0" smtClean="0"/>
              <a:t>2005</a:t>
            </a:r>
            <a:r>
              <a:rPr lang="ja-JP" altLang="en-US" sz="1800" dirty="0" smtClean="0"/>
              <a:t>）「購買行動における同伴者の影響</a:t>
            </a:r>
            <a:r>
              <a:rPr lang="ja-JP" altLang="en-US" sz="1800" dirty="0" err="1" smtClean="0"/>
              <a:t>ー</a:t>
            </a:r>
            <a:r>
              <a:rPr lang="ja-JP" altLang="en-US" sz="1800" dirty="0" smtClean="0"/>
              <a:t>母娘ショッピングの観点からー」産業アカデミックフォーラム</a:t>
            </a:r>
            <a:endParaRPr lang="en-US" altLang="ja-JP" sz="1800" dirty="0" smtClean="0"/>
          </a:p>
          <a:p>
            <a:r>
              <a:rPr lang="ja-JP" altLang="en-US" sz="1800" dirty="0" smtClean="0"/>
              <a:t>岡本（</a:t>
            </a:r>
            <a:r>
              <a:rPr lang="en-US" altLang="ja-JP" sz="1800" dirty="0" smtClean="0"/>
              <a:t>2001</a:t>
            </a:r>
            <a:r>
              <a:rPr lang="ja-JP" altLang="en-US" sz="1800" dirty="0" smtClean="0"/>
              <a:t>）「マーケテイングにおける「経験」価値概念と経験デザインへの視点」日経広告研究所報</a:t>
            </a:r>
            <a:endParaRPr lang="en-US" altLang="ja-JP" sz="1800" dirty="0" smtClean="0"/>
          </a:p>
        </p:txBody>
      </p:sp>
    </p:spTree>
    <p:extLst>
      <p:ext uri="{BB962C8B-B14F-4D97-AF65-F5344CB8AC3E}">
        <p14:creationId xmlns:p14="http://schemas.microsoft.com/office/powerpoint/2010/main" val="672245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6" name="Picture 6" descr="クリックすると新しいウィンドウで開きます"/>
          <p:cNvPicPr>
            <a:picLocks noChangeAspect="1" noChangeArrowheads="1"/>
          </p:cNvPicPr>
          <p:nvPr/>
        </p:nvPicPr>
        <p:blipFill>
          <a:blip r:embed="rId3" cstate="print"/>
          <a:srcRect/>
          <a:stretch>
            <a:fillRect/>
          </a:stretch>
        </p:blipFill>
        <p:spPr bwMode="auto">
          <a:xfrm>
            <a:off x="1763688" y="2312875"/>
            <a:ext cx="4392488" cy="3294367"/>
          </a:xfrm>
          <a:prstGeom prst="rect">
            <a:avLst/>
          </a:prstGeom>
          <a:noFill/>
        </p:spPr>
      </p:pic>
      <p:sp>
        <p:nvSpPr>
          <p:cNvPr id="2" name="タイトル 1"/>
          <p:cNvSpPr>
            <a:spLocks noGrp="1"/>
          </p:cNvSpPr>
          <p:nvPr>
            <p:ph type="title"/>
          </p:nvPr>
        </p:nvSpPr>
        <p:spPr/>
        <p:txBody>
          <a:bodyPr/>
          <a:lstStyle/>
          <a:p>
            <a:r>
              <a:rPr lang="ja-JP" altLang="en-US" dirty="0" smtClean="0"/>
              <a:t>同行者に対する企業側からのアプローチ</a:t>
            </a:r>
            <a:endParaRPr kumimoji="1" lang="ja-JP" altLang="en-US" dirty="0"/>
          </a:p>
        </p:txBody>
      </p:sp>
      <p:sp>
        <p:nvSpPr>
          <p:cNvPr id="4" name="スライド番号プレースホルダ 3"/>
          <p:cNvSpPr>
            <a:spLocks noGrp="1"/>
          </p:cNvSpPr>
          <p:nvPr>
            <p:ph type="sldNum" sz="quarter" idx="12"/>
          </p:nvPr>
        </p:nvSpPr>
        <p:spPr/>
        <p:txBody>
          <a:bodyPr/>
          <a:lstStyle/>
          <a:p>
            <a:fld id="{B29933C5-EAD1-482D-8AC3-B23FD5C3ED06}" type="slidenum">
              <a:rPr kumimoji="1" lang="ja-JP" altLang="en-US" smtClean="0"/>
              <a:pPr/>
              <a:t>4</a:t>
            </a:fld>
            <a:endParaRPr kumimoji="1" lang="ja-JP" altLang="en-US"/>
          </a:p>
        </p:txBody>
      </p:sp>
      <p:sp>
        <p:nvSpPr>
          <p:cNvPr id="3" name="コンテンツ プレースホルダ 2"/>
          <p:cNvSpPr>
            <a:spLocks noGrp="1"/>
          </p:cNvSpPr>
          <p:nvPr>
            <p:ph sz="quarter" idx="4294967295"/>
          </p:nvPr>
        </p:nvSpPr>
        <p:spPr>
          <a:xfrm>
            <a:off x="323528" y="1219201"/>
            <a:ext cx="8496944" cy="1705743"/>
          </a:xfrm>
        </p:spPr>
        <p:txBody>
          <a:bodyPr>
            <a:normAutofit/>
          </a:bodyPr>
          <a:lstStyle/>
          <a:p>
            <a:pPr>
              <a:buNone/>
            </a:pPr>
            <a:r>
              <a:rPr kumimoji="1" lang="ja-JP" altLang="en-US" dirty="0" smtClean="0"/>
              <a:t>近年、企業のマーケターは、母娘たちをＭ＆Ｄ市場</a:t>
            </a:r>
            <a:endParaRPr kumimoji="1" lang="en-US" altLang="ja-JP" dirty="0" smtClean="0"/>
          </a:p>
          <a:p>
            <a:pPr>
              <a:buNone/>
            </a:pPr>
            <a:r>
              <a:rPr kumimoji="1" lang="ja-JP" altLang="en-US" dirty="0" smtClean="0"/>
              <a:t>と呼び、マーケティングの重要なターゲットとして捉えている</a:t>
            </a:r>
            <a:endParaRPr kumimoji="1" lang="en-US" altLang="ja-JP" dirty="0" smtClean="0"/>
          </a:p>
          <a:p>
            <a:pPr>
              <a:buNone/>
            </a:pPr>
            <a:r>
              <a:rPr lang="ja-JP" altLang="en-US" dirty="0" smtClean="0"/>
              <a:t>　　　　　　　　　　　　　　　　　　　　　＜木村・坂下、</a:t>
            </a:r>
            <a:r>
              <a:rPr lang="en-US" altLang="ja-JP" dirty="0" smtClean="0"/>
              <a:t>2009</a:t>
            </a:r>
            <a:r>
              <a:rPr lang="ja-JP" altLang="en-US" dirty="0" smtClean="0"/>
              <a:t>＞</a:t>
            </a:r>
            <a:endParaRPr kumimoji="1" lang="ja-JP" altLang="en-US" dirty="0"/>
          </a:p>
        </p:txBody>
      </p:sp>
      <p:pic>
        <p:nvPicPr>
          <p:cNvPr id="66562" name="Picture 2" descr="クリックすると新しいウィンドウで開きます"/>
          <p:cNvPicPr>
            <a:picLocks noChangeAspect="1" noChangeArrowheads="1"/>
          </p:cNvPicPr>
          <p:nvPr/>
        </p:nvPicPr>
        <p:blipFill>
          <a:blip r:embed="rId4" cstate="print"/>
          <a:srcRect/>
          <a:stretch>
            <a:fillRect/>
          </a:stretch>
        </p:blipFill>
        <p:spPr bwMode="auto">
          <a:xfrm>
            <a:off x="395536" y="3140968"/>
            <a:ext cx="2303655" cy="1407791"/>
          </a:xfrm>
          <a:prstGeom prst="rect">
            <a:avLst/>
          </a:prstGeom>
          <a:noFill/>
        </p:spPr>
      </p:pic>
      <p:pic>
        <p:nvPicPr>
          <p:cNvPr id="66564" name="Picture 4" descr="クリックすると新しいウィンドウで開きます"/>
          <p:cNvPicPr>
            <a:picLocks noChangeAspect="1" noChangeArrowheads="1"/>
          </p:cNvPicPr>
          <p:nvPr/>
        </p:nvPicPr>
        <p:blipFill>
          <a:blip r:embed="rId5" cstate="print"/>
          <a:srcRect/>
          <a:stretch>
            <a:fillRect/>
          </a:stretch>
        </p:blipFill>
        <p:spPr bwMode="auto">
          <a:xfrm>
            <a:off x="1475656" y="4653136"/>
            <a:ext cx="2259124" cy="1506083"/>
          </a:xfrm>
          <a:prstGeom prst="rect">
            <a:avLst/>
          </a:prstGeom>
          <a:noFill/>
        </p:spPr>
      </p:pic>
      <p:sp>
        <p:nvSpPr>
          <p:cNvPr id="8" name="角丸四角形 7"/>
          <p:cNvSpPr/>
          <p:nvPr/>
        </p:nvSpPr>
        <p:spPr>
          <a:xfrm>
            <a:off x="179512" y="1196752"/>
            <a:ext cx="8640960" cy="1440160"/>
          </a:xfrm>
          <a:prstGeom prst="roundRect">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323528" y="2852936"/>
            <a:ext cx="4752528" cy="3456384"/>
          </a:xfrm>
          <a:prstGeom prst="rect">
            <a:avLst/>
          </a:prstGeom>
          <a:noFill/>
          <a:ln w="57150">
            <a:solidFill>
              <a:srgbClr val="0070C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 name="グループ化 4"/>
          <p:cNvGrpSpPr/>
          <p:nvPr/>
        </p:nvGrpSpPr>
        <p:grpSpPr>
          <a:xfrm>
            <a:off x="5436096" y="2852936"/>
            <a:ext cx="3260643" cy="3165001"/>
            <a:chOff x="5436096" y="2852936"/>
            <a:chExt cx="3260643" cy="3165001"/>
          </a:xfrm>
        </p:grpSpPr>
        <p:pic>
          <p:nvPicPr>
            <p:cNvPr id="10" name="Picture 14" descr="http://kids.wanpug.com/illust/illust2625.png"/>
            <p:cNvPicPr>
              <a:picLocks noChangeAspect="1" noChangeArrowheads="1"/>
            </p:cNvPicPr>
            <p:nvPr/>
          </p:nvPicPr>
          <p:blipFill>
            <a:blip r:embed="rId6" cstate="print"/>
            <a:srcRect/>
            <a:stretch>
              <a:fillRect/>
            </a:stretch>
          </p:blipFill>
          <p:spPr bwMode="auto">
            <a:xfrm>
              <a:off x="5652120" y="4869160"/>
              <a:ext cx="3044619" cy="1138175"/>
            </a:xfrm>
            <a:prstGeom prst="rect">
              <a:avLst/>
            </a:prstGeom>
            <a:noFill/>
          </p:spPr>
        </p:pic>
        <p:sp>
          <p:nvSpPr>
            <p:cNvPr id="15" name="ハート 14"/>
            <p:cNvSpPr/>
            <p:nvPr/>
          </p:nvSpPr>
          <p:spPr>
            <a:xfrm>
              <a:off x="5652120" y="2852936"/>
              <a:ext cx="2592288" cy="2232248"/>
            </a:xfrm>
            <a:prstGeom prst="hear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11" name="円/楕円 10"/>
            <p:cNvSpPr/>
            <p:nvPr/>
          </p:nvSpPr>
          <p:spPr>
            <a:xfrm>
              <a:off x="5436096" y="3212976"/>
              <a:ext cx="1512168" cy="1008112"/>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楽しい</a:t>
              </a:r>
              <a:endParaRPr kumimoji="1" lang="ja-JP" altLang="en-US" sz="2400" dirty="0">
                <a:solidFill>
                  <a:schemeClr val="tx1"/>
                </a:solidFill>
              </a:endParaRPr>
            </a:p>
          </p:txBody>
        </p:sp>
        <p:sp>
          <p:nvSpPr>
            <p:cNvPr id="13" name="円/楕円 12"/>
            <p:cNvSpPr/>
            <p:nvPr/>
          </p:nvSpPr>
          <p:spPr>
            <a:xfrm>
              <a:off x="6948264" y="3717032"/>
              <a:ext cx="1656184" cy="792088"/>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わくわく</a:t>
              </a:r>
              <a:endParaRPr kumimoji="1" lang="ja-JP" altLang="en-US" sz="2000" dirty="0">
                <a:solidFill>
                  <a:schemeClr val="tx1"/>
                </a:solidFill>
              </a:endParaRPr>
            </a:p>
          </p:txBody>
        </p:sp>
        <p:pic>
          <p:nvPicPr>
            <p:cNvPr id="16" name="Picture 4" descr="クリックすると新しいウィンドウで開きます"/>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84368" y="5085184"/>
              <a:ext cx="927791" cy="932753"/>
            </a:xfrm>
            <a:prstGeom prst="rect">
              <a:avLst/>
            </a:prstGeom>
            <a:noFill/>
            <a:extLst>
              <a:ext uri="{909E8E84-426E-40dd-AFC4-6F175D3DCCD1}">
                <a14:hiddenFill xmlns:a14="http://schemas.microsoft.com/office/drawing/2010/main">
                  <a:solidFill>
                    <a:srgbClr val="FFFFFF"/>
                  </a:solidFill>
                </a14:hiddenFill>
              </a:ext>
            </a:extLst>
          </p:spPr>
        </p:pic>
      </p:gr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ja-JP" altLang="en-US" dirty="0" smtClean="0"/>
              <a:t>参考文献</a:t>
            </a:r>
            <a:endParaRPr kumimoji="1" lang="ja-JP" altLang="en-US" dirty="0"/>
          </a:p>
        </p:txBody>
      </p:sp>
      <p:sp>
        <p:nvSpPr>
          <p:cNvPr id="3" name="スライド番号プレースホルダー 2"/>
          <p:cNvSpPr>
            <a:spLocks noGrp="1"/>
          </p:cNvSpPr>
          <p:nvPr>
            <p:ph type="sldNum" sz="quarter" idx="12"/>
          </p:nvPr>
        </p:nvSpPr>
        <p:spPr/>
        <p:txBody>
          <a:bodyPr/>
          <a:lstStyle/>
          <a:p>
            <a:fld id="{B29933C5-EAD1-482D-8AC3-B23FD5C3ED06}" type="slidenum">
              <a:rPr kumimoji="1" lang="ja-JP" altLang="en-US" smtClean="0"/>
              <a:pPr/>
              <a:t>40</a:t>
            </a:fld>
            <a:endParaRPr kumimoji="1" lang="ja-JP" altLang="en-US"/>
          </a:p>
        </p:txBody>
      </p:sp>
      <p:sp>
        <p:nvSpPr>
          <p:cNvPr id="5" name="コンテンツ プレースホルダー 4"/>
          <p:cNvSpPr>
            <a:spLocks noGrp="1"/>
          </p:cNvSpPr>
          <p:nvPr>
            <p:ph sz="quarter" idx="1"/>
          </p:nvPr>
        </p:nvSpPr>
        <p:spPr/>
        <p:txBody>
          <a:bodyPr>
            <a:normAutofit fontScale="70000" lnSpcReduction="20000"/>
          </a:bodyPr>
          <a:lstStyle/>
          <a:p>
            <a:r>
              <a:rPr lang="ja-JP" altLang="en-US" sz="2800" dirty="0"/>
              <a:t>小川・門地・菊谷・鈴木（</a:t>
            </a:r>
            <a:r>
              <a:rPr lang="en-US" altLang="ja-JP" sz="2800" dirty="0"/>
              <a:t>2000</a:t>
            </a:r>
            <a:r>
              <a:rPr lang="ja-JP" altLang="en-US" sz="2800" dirty="0"/>
              <a:t>）「一般感情尺度</a:t>
            </a:r>
            <a:r>
              <a:rPr lang="ja-JP" altLang="en-US" sz="2800" dirty="0" smtClean="0"/>
              <a:t>」</a:t>
            </a:r>
            <a:r>
              <a:rPr lang="en-US" altLang="ja-JP" sz="2800" dirty="0" smtClean="0"/>
              <a:t>Japanese Journal of </a:t>
            </a:r>
            <a:r>
              <a:rPr lang="en-US" altLang="ja-JP" sz="2800" dirty="0" err="1" smtClean="0"/>
              <a:t>Phychology</a:t>
            </a:r>
            <a:endParaRPr lang="en-US" altLang="ja-JP" sz="2800" dirty="0" smtClean="0"/>
          </a:p>
          <a:p>
            <a:r>
              <a:rPr lang="ja-JP" altLang="en-US" sz="2800" dirty="0" smtClean="0"/>
              <a:t>恩蔵</a:t>
            </a:r>
            <a:r>
              <a:rPr lang="ja-JP" altLang="en-US" sz="2800" dirty="0"/>
              <a:t>直人（</a:t>
            </a:r>
            <a:r>
              <a:rPr lang="en-US" altLang="ja-JP" sz="2800" dirty="0"/>
              <a:t>2007</a:t>
            </a:r>
            <a:r>
              <a:rPr lang="ja-JP" altLang="en-US" sz="2800" dirty="0" smtClean="0"/>
              <a:t>）「コモディティ市場のマーケティング倫理」有斐閣</a:t>
            </a:r>
            <a:endParaRPr lang="en-US" altLang="ja-JP" sz="2800" dirty="0"/>
          </a:p>
          <a:p>
            <a:r>
              <a:rPr lang="ja-JP" altLang="en-US" sz="2800" dirty="0"/>
              <a:t>恩蔵直人（</a:t>
            </a:r>
            <a:r>
              <a:rPr lang="en-US" altLang="ja-JP" sz="2800" dirty="0"/>
              <a:t>2012</a:t>
            </a:r>
            <a:r>
              <a:rPr lang="ja-JP" altLang="en-US" sz="2800" dirty="0" smtClean="0"/>
              <a:t>）「日経</a:t>
            </a:r>
            <a:r>
              <a:rPr lang="en-US" altLang="ja-JP" sz="2800" dirty="0" smtClean="0"/>
              <a:t>Biz</a:t>
            </a:r>
            <a:r>
              <a:rPr lang="ja-JP" altLang="en-US" sz="2800" dirty="0" smtClean="0"/>
              <a:t>アカデミー」</a:t>
            </a:r>
            <a:endParaRPr lang="en-US" altLang="ja-JP" sz="2800" dirty="0" smtClean="0"/>
          </a:p>
          <a:p>
            <a:r>
              <a:rPr lang="ja-JP" altLang="en-US" sz="2800" dirty="0" smtClean="0"/>
              <a:t>木村</a:t>
            </a:r>
            <a:r>
              <a:rPr lang="ja-JP" altLang="en-US" sz="2800" dirty="0"/>
              <a:t>純子・坂下玄哲（</a:t>
            </a:r>
            <a:r>
              <a:rPr lang="en-US" altLang="ja-JP" sz="2800" dirty="0"/>
              <a:t>2009</a:t>
            </a:r>
            <a:r>
              <a:rPr lang="ja-JP" altLang="en-US" sz="2800" dirty="0"/>
              <a:t>）「カタログショッピングにおける購買意思決定プロセスに関する研究</a:t>
            </a:r>
            <a:r>
              <a:rPr lang="ja-JP" altLang="en-US" sz="2800" dirty="0" err="1"/>
              <a:t>ー</a:t>
            </a:r>
            <a:r>
              <a:rPr lang="ja-JP" altLang="en-US" sz="2800" dirty="0"/>
              <a:t>同伴者による比較</a:t>
            </a:r>
            <a:r>
              <a:rPr lang="ja-JP" altLang="en-US" sz="2800" dirty="0" err="1"/>
              <a:t>ー</a:t>
            </a:r>
            <a:r>
              <a:rPr lang="ja-JP" altLang="en-US" sz="2800" dirty="0"/>
              <a:t>」経営志林</a:t>
            </a:r>
            <a:endParaRPr lang="en-US" altLang="ja-JP" sz="2800" dirty="0"/>
          </a:p>
          <a:p>
            <a:r>
              <a:rPr lang="ja-JP" altLang="en-US" sz="2800" dirty="0"/>
              <a:t>田中（</a:t>
            </a:r>
            <a:r>
              <a:rPr lang="en-US" altLang="ja-JP" sz="2800" dirty="0"/>
              <a:t>2008</a:t>
            </a:r>
            <a:r>
              <a:rPr lang="ja-JP" altLang="en-US" sz="2800" dirty="0" smtClean="0"/>
              <a:t>）「顧客経験価値を創出するエクスペリエンステクノロジー」知的資産創造</a:t>
            </a:r>
            <a:endParaRPr lang="en-US" altLang="ja-JP" sz="2800" dirty="0"/>
          </a:p>
          <a:p>
            <a:r>
              <a:rPr lang="ja-JP" altLang="en-US" sz="2800" dirty="0"/>
              <a:t>延岡（</a:t>
            </a:r>
            <a:r>
              <a:rPr lang="en-US" altLang="ja-JP" sz="2800" dirty="0"/>
              <a:t>2008</a:t>
            </a:r>
            <a:r>
              <a:rPr lang="ja-JP" altLang="en-US" sz="2800" dirty="0" smtClean="0"/>
              <a:t>）「価値づくりの技術経営：意味的価値の創造とマネジメント」一橋大学イノベーション研究センター</a:t>
            </a:r>
            <a:endParaRPr lang="en-US" altLang="ja-JP" sz="2800" dirty="0"/>
          </a:p>
          <a:p>
            <a:r>
              <a:rPr lang="ja-JP" altLang="en-US" sz="2800" dirty="0"/>
              <a:t>松山真弓（</a:t>
            </a:r>
            <a:r>
              <a:rPr lang="en-US" altLang="ja-JP" sz="2800" dirty="0"/>
              <a:t>2003</a:t>
            </a:r>
            <a:r>
              <a:rPr lang="ja-JP" altLang="en-US" sz="2800" dirty="0"/>
              <a:t>）「感情体験の身体的側面からの基礎研究」</a:t>
            </a:r>
            <a:r>
              <a:rPr lang="en-US" altLang="ja-JP" sz="2800" dirty="0" err="1"/>
              <a:t>jairo</a:t>
            </a:r>
            <a:endParaRPr lang="en-US" altLang="ja-JP" sz="2800" dirty="0"/>
          </a:p>
          <a:p>
            <a:r>
              <a:rPr lang="ja-JP" altLang="en-US" sz="2800" dirty="0"/>
              <a:t>平山弘（</a:t>
            </a:r>
            <a:r>
              <a:rPr lang="en-US" altLang="ja-JP" sz="2800" dirty="0"/>
              <a:t>2007</a:t>
            </a:r>
            <a:r>
              <a:rPr lang="ja-JP" altLang="en-US" sz="2800" dirty="0"/>
              <a:t>）「経験価値アプローチとブランド価値の本質」阪南論集　社会科学偏</a:t>
            </a:r>
            <a:endParaRPr lang="en-US" altLang="ja-JP" sz="2800" dirty="0"/>
          </a:p>
          <a:p>
            <a:r>
              <a:rPr lang="ja-JP" altLang="en-US" sz="2800" dirty="0"/>
              <a:t>吉川（</a:t>
            </a:r>
            <a:r>
              <a:rPr lang="en-US" altLang="ja-JP" sz="2800" dirty="0"/>
              <a:t>2011</a:t>
            </a:r>
            <a:r>
              <a:rPr lang="ja-JP" altLang="en-US" sz="2800" dirty="0"/>
              <a:t>）「感情・認知機能におよぼす他者・モノの影響」研究プロジェクト</a:t>
            </a:r>
            <a:endParaRPr lang="en-US" altLang="ja-JP" sz="2800" dirty="0"/>
          </a:p>
          <a:p>
            <a:r>
              <a:rPr lang="ja-JP" altLang="en-US" sz="2800" dirty="0"/>
              <a:t>守口</a:t>
            </a:r>
            <a:r>
              <a:rPr lang="ja-JP" altLang="en-US" sz="2800" dirty="0" smtClean="0"/>
              <a:t>（</a:t>
            </a:r>
            <a:r>
              <a:rPr lang="en-US" altLang="ja-JP" sz="2800" dirty="0" smtClean="0"/>
              <a:t>2012</a:t>
            </a:r>
            <a:r>
              <a:rPr lang="ja-JP" altLang="en-US" sz="2800" dirty="0" smtClean="0"/>
              <a:t>）「日経</a:t>
            </a:r>
            <a:r>
              <a:rPr lang="en-US" altLang="ja-JP" sz="2800" dirty="0" smtClean="0"/>
              <a:t>Biz</a:t>
            </a:r>
            <a:r>
              <a:rPr lang="ja-JP" altLang="en-US" sz="2800" dirty="0" smtClean="0"/>
              <a:t>アカデミー」</a:t>
            </a:r>
            <a:endParaRPr lang="en-US" altLang="ja-JP" sz="2800" dirty="0"/>
          </a:p>
          <a:p>
            <a:endParaRPr kumimoji="1" lang="ja-JP" altLang="en-US" dirty="0"/>
          </a:p>
        </p:txBody>
      </p:sp>
    </p:spTree>
    <p:extLst>
      <p:ext uri="{BB962C8B-B14F-4D97-AF65-F5344CB8AC3E}">
        <p14:creationId xmlns:p14="http://schemas.microsoft.com/office/powerpoint/2010/main" val="29245334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endParaRPr kumimoji="1" lang="ja-JP" altLang="en-US" dirty="0"/>
          </a:p>
        </p:txBody>
      </p:sp>
      <p:sp>
        <p:nvSpPr>
          <p:cNvPr id="3" name="スライド番号プレースホルダー 2"/>
          <p:cNvSpPr>
            <a:spLocks noGrp="1"/>
          </p:cNvSpPr>
          <p:nvPr>
            <p:ph type="sldNum" sz="quarter" idx="12"/>
          </p:nvPr>
        </p:nvSpPr>
        <p:spPr/>
        <p:txBody>
          <a:bodyPr/>
          <a:lstStyle/>
          <a:p>
            <a:fld id="{B29933C5-EAD1-482D-8AC3-B23FD5C3ED06}" type="slidenum">
              <a:rPr kumimoji="1" lang="ja-JP" altLang="en-US" smtClean="0"/>
              <a:pPr/>
              <a:t>41</a:t>
            </a:fld>
            <a:endParaRPr kumimoji="1" lang="ja-JP" altLang="en-US"/>
          </a:p>
        </p:txBody>
      </p:sp>
      <p:sp>
        <p:nvSpPr>
          <p:cNvPr id="4" name="コンテンツ プレースホルダー 3"/>
          <p:cNvSpPr>
            <a:spLocks noGrp="1"/>
          </p:cNvSpPr>
          <p:nvPr>
            <p:ph sz="quarter" idx="1"/>
          </p:nvPr>
        </p:nvSpPr>
        <p:spPr/>
        <p:txBody>
          <a:bodyPr>
            <a:normAutofit/>
          </a:bodyPr>
          <a:lstStyle/>
          <a:p>
            <a:r>
              <a:rPr lang="ja-JP" altLang="en-US" dirty="0" smtClean="0"/>
              <a:t>日経流通新聞　</a:t>
            </a:r>
            <a:r>
              <a:rPr lang="en-US" altLang="ja-JP" dirty="0" smtClean="0"/>
              <a:t>2012</a:t>
            </a:r>
            <a:r>
              <a:rPr lang="ja-JP" altLang="en-US" dirty="0" smtClean="0"/>
              <a:t>年</a:t>
            </a:r>
            <a:r>
              <a:rPr lang="en-US" altLang="ja-JP" dirty="0" smtClean="0"/>
              <a:t>10</a:t>
            </a:r>
            <a:r>
              <a:rPr lang="ja-JP" altLang="en-US" dirty="0" smtClean="0"/>
              <a:t>月</a:t>
            </a:r>
            <a:r>
              <a:rPr lang="en-US" altLang="ja-JP" dirty="0" smtClean="0"/>
              <a:t>22</a:t>
            </a:r>
            <a:r>
              <a:rPr lang="ja-JP" altLang="en-US" dirty="0" smtClean="0"/>
              <a:t>日　</a:t>
            </a:r>
            <a:r>
              <a:rPr lang="en-US" altLang="ja-JP" dirty="0" smtClean="0"/>
              <a:t>005</a:t>
            </a:r>
            <a:r>
              <a:rPr lang="ja-JP" altLang="en-US" dirty="0" smtClean="0"/>
              <a:t>ページ</a:t>
            </a:r>
            <a:endParaRPr lang="en-US" altLang="ja-JP" dirty="0" smtClean="0"/>
          </a:p>
          <a:p>
            <a:r>
              <a:rPr lang="ja-JP" altLang="en-US" dirty="0" smtClean="0"/>
              <a:t>日本経済新聞朝刊　</a:t>
            </a:r>
            <a:r>
              <a:rPr lang="en-US" altLang="ja-JP" dirty="0" smtClean="0"/>
              <a:t>2009</a:t>
            </a:r>
            <a:r>
              <a:rPr lang="ja-JP" altLang="en-US" dirty="0" smtClean="0"/>
              <a:t>年</a:t>
            </a:r>
            <a:r>
              <a:rPr lang="en-US" altLang="ja-JP" dirty="0" smtClean="0"/>
              <a:t>8</a:t>
            </a:r>
            <a:r>
              <a:rPr lang="ja-JP" altLang="en-US" dirty="0" smtClean="0"/>
              <a:t>月</a:t>
            </a:r>
            <a:r>
              <a:rPr lang="en-US" altLang="ja-JP" dirty="0" smtClean="0"/>
              <a:t>13</a:t>
            </a:r>
            <a:r>
              <a:rPr lang="ja-JP" altLang="en-US" dirty="0" smtClean="0"/>
              <a:t>日 </a:t>
            </a:r>
            <a:endParaRPr lang="en-US" altLang="ja-JP" dirty="0" smtClean="0"/>
          </a:p>
          <a:p>
            <a:endParaRPr lang="en-US" altLang="ja-JP" dirty="0"/>
          </a:p>
          <a:p>
            <a:r>
              <a:rPr kumimoji="1" lang="ja-JP" altLang="en-US" dirty="0" smtClean="0"/>
              <a:t>伊勢丹</a:t>
            </a:r>
            <a:r>
              <a:rPr lang="ja-JP" altLang="en-US" dirty="0"/>
              <a:t>　</a:t>
            </a:r>
            <a:r>
              <a:rPr lang="en-US" altLang="ja-JP" dirty="0" smtClean="0"/>
              <a:t>www.isetan.co.jp/</a:t>
            </a:r>
            <a:endParaRPr kumimoji="1" lang="en-US" altLang="ja-JP" dirty="0" smtClean="0"/>
          </a:p>
          <a:p>
            <a:r>
              <a:rPr lang="ja-JP" altLang="en-US" dirty="0" smtClean="0"/>
              <a:t>名古屋　松坂屋 </a:t>
            </a:r>
            <a:r>
              <a:rPr lang="en-US" altLang="ja-JP" dirty="0" smtClean="0"/>
              <a:t>www.matsuzakaya.co.jp/</a:t>
            </a:r>
          </a:p>
          <a:p>
            <a:r>
              <a:rPr kumimoji="1" lang="ja-JP" altLang="en-US" dirty="0" smtClean="0"/>
              <a:t>西武・そごう </a:t>
            </a:r>
            <a:r>
              <a:rPr kumimoji="1" lang="en-US" altLang="ja-JP" dirty="0" smtClean="0"/>
              <a:t>www.sogo-seibu.co.jp/</a:t>
            </a:r>
          </a:p>
          <a:p>
            <a:endParaRPr lang="en-US" altLang="ja-JP" dirty="0"/>
          </a:p>
          <a:p>
            <a:r>
              <a:rPr kumimoji="1" lang="ja-JP" altLang="en-US" dirty="0" smtClean="0"/>
              <a:t>イラスト　わんパグ</a:t>
            </a:r>
            <a:r>
              <a:rPr lang="ja-JP" altLang="en-US" dirty="0"/>
              <a:t>　</a:t>
            </a:r>
            <a:r>
              <a:rPr lang="en-US" altLang="ja-JP" dirty="0" smtClean="0">
                <a:hlinkClick r:id="rId2"/>
              </a:rPr>
              <a:t>http</a:t>
            </a:r>
            <a:r>
              <a:rPr lang="en-US" altLang="ja-JP" dirty="0">
                <a:hlinkClick r:id="rId2"/>
              </a:rPr>
              <a:t>://</a:t>
            </a:r>
            <a:r>
              <a:rPr lang="en-US" altLang="ja-JP" dirty="0" smtClean="0">
                <a:hlinkClick r:id="rId2"/>
              </a:rPr>
              <a:t>www.wanpug.com/</a:t>
            </a:r>
            <a:endParaRPr lang="en-US" altLang="ja-JP" dirty="0"/>
          </a:p>
          <a:p>
            <a:r>
              <a:rPr lang="en-US" altLang="ja-JP" dirty="0" err="1" smtClean="0"/>
              <a:t>Digi</a:t>
            </a:r>
            <a:r>
              <a:rPr lang="ja-JP" altLang="en-US" dirty="0" smtClean="0"/>
              <a:t>仕事</a:t>
            </a:r>
            <a:r>
              <a:rPr lang="ja-JP" altLang="en-US" dirty="0"/>
              <a:t>　</a:t>
            </a:r>
            <a:r>
              <a:rPr lang="en-US" altLang="ja-JP" dirty="0" smtClean="0">
                <a:hlinkClick r:id="rId3"/>
              </a:rPr>
              <a:t>http</a:t>
            </a:r>
            <a:r>
              <a:rPr lang="en-US" altLang="ja-JP" dirty="0">
                <a:hlinkClick r:id="rId3"/>
              </a:rPr>
              <a:t>://</a:t>
            </a:r>
            <a:r>
              <a:rPr lang="en-US" altLang="ja-JP" dirty="0" smtClean="0">
                <a:hlinkClick r:id="rId3"/>
              </a:rPr>
              <a:t>cobs.jp/businessdata/powerpoint/</a:t>
            </a:r>
            <a:endParaRPr lang="en-US" altLang="ja-JP" dirty="0"/>
          </a:p>
          <a:p>
            <a:r>
              <a:rPr lang="en-US" altLang="ja-JP" dirty="0" smtClean="0"/>
              <a:t>ICONIZER</a:t>
            </a:r>
            <a:r>
              <a:rPr lang="ja-JP" altLang="en-US" dirty="0" smtClean="0"/>
              <a:t>　</a:t>
            </a:r>
            <a:r>
              <a:rPr lang="en-US" altLang="ja-JP" dirty="0" smtClean="0"/>
              <a:t>http</a:t>
            </a:r>
            <a:r>
              <a:rPr lang="en-US" altLang="ja-JP" dirty="0"/>
              <a:t>://</a:t>
            </a:r>
            <a:r>
              <a:rPr lang="en-US" altLang="ja-JP" dirty="0" smtClean="0"/>
              <a:t>iconizer.net/</a:t>
            </a:r>
            <a:endParaRPr lang="en-US" altLang="ja-JP" dirty="0"/>
          </a:p>
          <a:p>
            <a:endParaRPr kumimoji="1" lang="ja-JP" altLang="en-US" dirty="0"/>
          </a:p>
        </p:txBody>
      </p:sp>
    </p:spTree>
    <p:extLst>
      <p:ext uri="{BB962C8B-B14F-4D97-AF65-F5344CB8AC3E}">
        <p14:creationId xmlns:p14="http://schemas.microsoft.com/office/powerpoint/2010/main" val="10798018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B29933C5-EAD1-482D-8AC3-B23FD5C3ED06}" type="slidenum">
              <a:rPr kumimoji="1" lang="ja-JP" altLang="en-US" smtClean="0"/>
              <a:pPr/>
              <a:t>42</a:t>
            </a:fld>
            <a:endParaRPr kumimoji="1" lang="ja-JP" altLang="en-US"/>
          </a:p>
        </p:txBody>
      </p:sp>
      <p:sp>
        <p:nvSpPr>
          <p:cNvPr id="4" name="テキスト ボックス 3"/>
          <p:cNvSpPr txBox="1"/>
          <p:nvPr/>
        </p:nvSpPr>
        <p:spPr>
          <a:xfrm>
            <a:off x="395536" y="2387788"/>
            <a:ext cx="8202887" cy="830997"/>
          </a:xfrm>
          <a:prstGeom prst="rect">
            <a:avLst/>
          </a:prstGeom>
          <a:noFill/>
        </p:spPr>
        <p:txBody>
          <a:bodyPr wrap="none" rtlCol="0">
            <a:spAutoFit/>
          </a:bodyPr>
          <a:lstStyle/>
          <a:p>
            <a:r>
              <a:rPr kumimoji="1" lang="ja-JP" altLang="en-US" sz="4800" dirty="0" smtClean="0"/>
              <a:t>ご静聴ありがとうございました</a:t>
            </a:r>
            <a:r>
              <a:rPr lang="ja-JP" altLang="en-US" sz="4800" dirty="0"/>
              <a:t>。</a:t>
            </a:r>
            <a:endParaRPr kumimoji="1" lang="en-US" altLang="ja-JP" sz="4800" dirty="0" smtClean="0"/>
          </a:p>
        </p:txBody>
      </p:sp>
      <p:pic>
        <p:nvPicPr>
          <p:cNvPr id="5" name="Picture 4" descr="http://www.wanpug.com/illust/illust2356.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8956" y="3501008"/>
            <a:ext cx="3168352" cy="27090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36355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先行研究の紹介</a:t>
            </a:r>
            <a:endParaRPr kumimoji="1" lang="ja-JP" altLang="en-US" dirty="0"/>
          </a:p>
        </p:txBody>
      </p:sp>
      <p:sp>
        <p:nvSpPr>
          <p:cNvPr id="4" name="スライド番号プレースホルダ 3"/>
          <p:cNvSpPr>
            <a:spLocks noGrp="1"/>
          </p:cNvSpPr>
          <p:nvPr>
            <p:ph type="sldNum" sz="quarter" idx="12"/>
          </p:nvPr>
        </p:nvSpPr>
        <p:spPr/>
        <p:txBody>
          <a:bodyPr/>
          <a:lstStyle/>
          <a:p>
            <a:fld id="{B29933C5-EAD1-482D-8AC3-B23FD5C3ED06}" type="slidenum">
              <a:rPr kumimoji="1" lang="ja-JP" altLang="en-US" smtClean="0"/>
              <a:pPr/>
              <a:t>5</a:t>
            </a:fld>
            <a:endParaRPr kumimoji="1" lang="ja-JP" altLang="en-US"/>
          </a:p>
        </p:txBody>
      </p:sp>
      <p:sp>
        <p:nvSpPr>
          <p:cNvPr id="3" name="コンテンツ プレースホルダ 2"/>
          <p:cNvSpPr>
            <a:spLocks noGrp="1"/>
          </p:cNvSpPr>
          <p:nvPr>
            <p:ph sz="quarter" idx="4294967295"/>
          </p:nvPr>
        </p:nvSpPr>
        <p:spPr>
          <a:xfrm>
            <a:off x="791579" y="1518805"/>
            <a:ext cx="3240360" cy="436704"/>
          </a:xfrm>
        </p:spPr>
        <p:txBody>
          <a:bodyPr>
            <a:normAutofit lnSpcReduction="10000"/>
          </a:bodyPr>
          <a:lstStyle/>
          <a:p>
            <a:pPr algn="ctr">
              <a:buNone/>
            </a:pPr>
            <a:r>
              <a:rPr lang="ja-JP" altLang="en-US" sz="2400" u="sng" dirty="0" smtClean="0"/>
              <a:t>＜</a:t>
            </a:r>
            <a:r>
              <a:rPr lang="en-US" altLang="ja-JP" sz="2400" u="sng" dirty="0" smtClean="0"/>
              <a:t>Kurt et al. 2011</a:t>
            </a:r>
            <a:r>
              <a:rPr lang="ja-JP" altLang="en-US" sz="2400" u="sng" dirty="0"/>
              <a:t>＞</a:t>
            </a:r>
            <a:endParaRPr lang="en-US" altLang="ja-JP" sz="2400" dirty="0" smtClean="0"/>
          </a:p>
          <a:p>
            <a:pPr algn="ctr">
              <a:buNone/>
            </a:pPr>
            <a:endParaRPr lang="en-US" altLang="ja-JP" dirty="0" smtClean="0"/>
          </a:p>
        </p:txBody>
      </p:sp>
      <p:sp>
        <p:nvSpPr>
          <p:cNvPr id="6" name="テキスト ボックス 5"/>
          <p:cNvSpPr txBox="1"/>
          <p:nvPr/>
        </p:nvSpPr>
        <p:spPr>
          <a:xfrm>
            <a:off x="1166356" y="3061582"/>
            <a:ext cx="2116285" cy="461665"/>
          </a:xfrm>
          <a:prstGeom prst="rect">
            <a:avLst/>
          </a:prstGeom>
          <a:noFill/>
        </p:spPr>
        <p:txBody>
          <a:bodyPr wrap="none" rtlCol="0">
            <a:spAutoFit/>
          </a:bodyPr>
          <a:lstStyle/>
          <a:p>
            <a:r>
              <a:rPr kumimoji="1" lang="ja-JP" altLang="en-US" sz="2400" dirty="0" smtClean="0"/>
              <a:t>支出金額 増加</a:t>
            </a:r>
            <a:endParaRPr kumimoji="1" lang="ja-JP" altLang="en-US" sz="2400" dirty="0"/>
          </a:p>
        </p:txBody>
      </p:sp>
      <p:sp>
        <p:nvSpPr>
          <p:cNvPr id="7" name="角丸四角形 6"/>
          <p:cNvSpPr/>
          <p:nvPr/>
        </p:nvSpPr>
        <p:spPr>
          <a:xfrm>
            <a:off x="611560" y="1443458"/>
            <a:ext cx="3600400" cy="2283113"/>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右矢印 7"/>
          <p:cNvSpPr/>
          <p:nvPr/>
        </p:nvSpPr>
        <p:spPr>
          <a:xfrm rot="5400000">
            <a:off x="2173733" y="2273580"/>
            <a:ext cx="476052" cy="7920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9" name="Picture 2" descr="http://www47.tok2.com/home/anriyugo/clip_art/office/images/atsb00005.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5211" y="2580677"/>
            <a:ext cx="1412156" cy="1412156"/>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グループ化 11"/>
          <p:cNvGrpSpPr/>
          <p:nvPr/>
        </p:nvGrpSpPr>
        <p:grpSpPr>
          <a:xfrm>
            <a:off x="611560" y="4210347"/>
            <a:ext cx="8256088" cy="1656184"/>
            <a:chOff x="403632" y="2924944"/>
            <a:chExt cx="8256088" cy="1656184"/>
          </a:xfrm>
        </p:grpSpPr>
        <p:sp>
          <p:nvSpPr>
            <p:cNvPr id="5" name="正方形/長方形 4"/>
            <p:cNvSpPr/>
            <p:nvPr/>
          </p:nvSpPr>
          <p:spPr>
            <a:xfrm>
              <a:off x="422421" y="2926954"/>
              <a:ext cx="8237299" cy="1261884"/>
            </a:xfrm>
            <a:prstGeom prst="rect">
              <a:avLst/>
            </a:prstGeom>
          </p:spPr>
          <p:txBody>
            <a:bodyPr wrap="square">
              <a:spAutoFit/>
            </a:bodyPr>
            <a:lstStyle/>
            <a:p>
              <a:pPr>
                <a:buNone/>
              </a:pPr>
              <a:r>
                <a:rPr lang="ja-JP" altLang="en-US" sz="2400" dirty="0" smtClean="0"/>
                <a:t>＊誰かがいると買い物の調子が狂いやすい</a:t>
              </a:r>
              <a:endParaRPr lang="en-US" altLang="ja-JP" sz="2400" dirty="0" smtClean="0"/>
            </a:p>
            <a:p>
              <a:pPr>
                <a:buNone/>
              </a:pPr>
              <a:r>
                <a:rPr lang="ja-JP" altLang="en-US" sz="2400" dirty="0" smtClean="0"/>
                <a:t>＊消費者の財布の紐を緩めたい小売業界としては、</a:t>
              </a:r>
              <a:endParaRPr lang="en-US" altLang="ja-JP" sz="2400" dirty="0" smtClean="0"/>
            </a:p>
            <a:p>
              <a:pPr>
                <a:buNone/>
              </a:pPr>
              <a:r>
                <a:rPr lang="ja-JP" altLang="en-US" sz="2400" dirty="0" smtClean="0"/>
                <a:t>　</a:t>
              </a:r>
              <a:r>
                <a:rPr lang="ja-JP" altLang="en-US" sz="2800" dirty="0" smtClean="0"/>
                <a:t>友人・同僚同伴での買い物を推奨するのも１つの手</a:t>
              </a:r>
              <a:endParaRPr lang="en-US" altLang="ja-JP" sz="2800" dirty="0" smtClean="0"/>
            </a:p>
          </p:txBody>
        </p:sp>
        <p:sp>
          <p:nvSpPr>
            <p:cNvPr id="11" name="角丸四角形 10"/>
            <p:cNvSpPr/>
            <p:nvPr/>
          </p:nvSpPr>
          <p:spPr>
            <a:xfrm>
              <a:off x="403632" y="2924944"/>
              <a:ext cx="8136904" cy="1656184"/>
            </a:xfrm>
            <a:prstGeom prst="round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4741444" y="4153021"/>
              <a:ext cx="2233304" cy="400110"/>
            </a:xfrm>
            <a:prstGeom prst="rect">
              <a:avLst/>
            </a:prstGeom>
            <a:solidFill>
              <a:schemeClr val="bg1"/>
            </a:solidFill>
            <a:ln>
              <a:noFill/>
            </a:ln>
          </p:spPr>
          <p:txBody>
            <a:bodyPr wrap="none" rtlCol="0">
              <a:spAutoFit/>
            </a:bodyPr>
            <a:lstStyle/>
            <a:p>
              <a:pPr>
                <a:buNone/>
              </a:pPr>
              <a:r>
                <a:rPr lang="ja-JP" altLang="en-US" sz="2000" b="1" dirty="0" smtClean="0"/>
                <a:t>　</a:t>
              </a:r>
              <a:r>
                <a:rPr lang="en-US" altLang="ja-JP" sz="2000" b="1" dirty="0" smtClean="0"/>
                <a:t>(</a:t>
              </a:r>
              <a:r>
                <a:rPr lang="ja-JP" altLang="en-US" sz="2000" b="1" dirty="0" smtClean="0"/>
                <a:t>日経流通新聞</a:t>
              </a:r>
              <a:r>
                <a:rPr lang="en-US" altLang="ja-JP" sz="2000" b="1" dirty="0" smtClean="0"/>
                <a:t>)</a:t>
              </a:r>
              <a:r>
                <a:rPr lang="ja-JP" altLang="en-US" sz="2000" b="1" dirty="0"/>
                <a:t>　</a:t>
              </a:r>
            </a:p>
          </p:txBody>
        </p:sp>
      </p:grpSp>
      <p:sp>
        <p:nvSpPr>
          <p:cNvPr id="14" name="テキスト ボックス 13"/>
          <p:cNvSpPr txBox="1"/>
          <p:nvPr/>
        </p:nvSpPr>
        <p:spPr>
          <a:xfrm>
            <a:off x="4704868" y="2907650"/>
            <a:ext cx="3748141" cy="707886"/>
          </a:xfrm>
          <a:prstGeom prst="rect">
            <a:avLst/>
          </a:prstGeom>
          <a:noFill/>
        </p:spPr>
        <p:txBody>
          <a:bodyPr wrap="none" rtlCol="0">
            <a:spAutoFit/>
          </a:bodyPr>
          <a:lstStyle/>
          <a:p>
            <a:pPr algn="ctr"/>
            <a:r>
              <a:rPr lang="ja-JP" altLang="en-US" sz="2000" dirty="0" smtClean="0"/>
              <a:t>他者に好ましく個性的だと</a:t>
            </a:r>
            <a:endParaRPr lang="en-US" altLang="ja-JP" sz="2000" dirty="0" smtClean="0"/>
          </a:p>
          <a:p>
            <a:pPr algn="ctr"/>
            <a:r>
              <a:rPr lang="ja-JP" altLang="en-US" sz="2000" dirty="0" smtClean="0"/>
              <a:t>印象づけられるような製品を選択</a:t>
            </a:r>
            <a:endParaRPr kumimoji="1" lang="ja-JP" altLang="en-US" sz="2000" dirty="0"/>
          </a:p>
        </p:txBody>
      </p:sp>
      <p:sp>
        <p:nvSpPr>
          <p:cNvPr id="15" name="角丸四角形 14"/>
          <p:cNvSpPr/>
          <p:nvPr/>
        </p:nvSpPr>
        <p:spPr>
          <a:xfrm>
            <a:off x="4549586" y="1443459"/>
            <a:ext cx="4058712" cy="2304256"/>
          </a:xfrm>
          <a:prstGeom prst="round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4567521" y="1867992"/>
            <a:ext cx="4094391" cy="461665"/>
          </a:xfrm>
          <a:prstGeom prst="rect">
            <a:avLst/>
          </a:prstGeom>
          <a:noFill/>
        </p:spPr>
        <p:txBody>
          <a:bodyPr wrap="none" rtlCol="0">
            <a:spAutoFit/>
          </a:bodyPr>
          <a:lstStyle/>
          <a:p>
            <a:pPr algn="ctr"/>
            <a:r>
              <a:rPr kumimoji="1" lang="ja-JP" altLang="en-US" sz="2400" dirty="0" smtClean="0"/>
              <a:t>製品選択における他者の存在</a:t>
            </a:r>
            <a:endParaRPr kumimoji="1" lang="ja-JP" altLang="en-US" sz="2400" dirty="0"/>
          </a:p>
        </p:txBody>
      </p:sp>
      <p:sp>
        <p:nvSpPr>
          <p:cNvPr id="17" name="テキスト ボックス 16"/>
          <p:cNvSpPr txBox="1"/>
          <p:nvPr/>
        </p:nvSpPr>
        <p:spPr>
          <a:xfrm>
            <a:off x="4849781" y="1443459"/>
            <a:ext cx="3579826" cy="461665"/>
          </a:xfrm>
          <a:prstGeom prst="rect">
            <a:avLst/>
          </a:prstGeom>
          <a:noFill/>
        </p:spPr>
        <p:txBody>
          <a:bodyPr wrap="none" rtlCol="0">
            <a:spAutoFit/>
          </a:bodyPr>
          <a:lstStyle/>
          <a:p>
            <a:r>
              <a:rPr lang="ja-JP" altLang="en-US" sz="2400" u="sng" dirty="0"/>
              <a:t>＜</a:t>
            </a:r>
            <a:r>
              <a:rPr kumimoji="1" lang="en-US" altLang="ja-JP" sz="2400" u="sng" dirty="0" smtClean="0"/>
              <a:t>Ratner and Kahn,2002</a:t>
            </a:r>
            <a:r>
              <a:rPr kumimoji="1" lang="ja-JP" altLang="en-US" sz="2400" u="sng" dirty="0" smtClean="0"/>
              <a:t>＞</a:t>
            </a:r>
            <a:endParaRPr kumimoji="1" lang="en-US" altLang="ja-JP" sz="2400" u="sng" dirty="0" smtClean="0"/>
          </a:p>
        </p:txBody>
      </p:sp>
      <p:sp>
        <p:nvSpPr>
          <p:cNvPr id="18" name="下矢印 17"/>
          <p:cNvSpPr/>
          <p:nvPr/>
        </p:nvSpPr>
        <p:spPr>
          <a:xfrm>
            <a:off x="6179036" y="2380056"/>
            <a:ext cx="799803" cy="4511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1179692" y="1955509"/>
            <a:ext cx="2464136" cy="400110"/>
          </a:xfrm>
          <a:prstGeom prst="rect">
            <a:avLst/>
          </a:prstGeom>
          <a:noFill/>
        </p:spPr>
        <p:txBody>
          <a:bodyPr wrap="none" rtlCol="0">
            <a:spAutoFit/>
          </a:bodyPr>
          <a:lstStyle/>
          <a:p>
            <a:r>
              <a:rPr kumimoji="1" lang="ja-JP" altLang="en-US" sz="2000" dirty="0" smtClean="0"/>
              <a:t>買い物に友人が同伴</a:t>
            </a:r>
            <a:endParaRPr kumimoji="1" lang="ja-JP" alt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企業にとっての利益</a:t>
            </a:r>
            <a:endParaRPr kumimoji="1" lang="ja-JP" altLang="en-US" dirty="0"/>
          </a:p>
        </p:txBody>
      </p:sp>
      <p:sp>
        <p:nvSpPr>
          <p:cNvPr id="3" name="テキスト ボックス 2"/>
          <p:cNvSpPr txBox="1"/>
          <p:nvPr/>
        </p:nvSpPr>
        <p:spPr>
          <a:xfrm>
            <a:off x="1721513" y="1534105"/>
            <a:ext cx="1636987" cy="400110"/>
          </a:xfrm>
          <a:prstGeom prst="rect">
            <a:avLst/>
          </a:prstGeom>
          <a:noFill/>
        </p:spPr>
        <p:txBody>
          <a:bodyPr wrap="none" rtlCol="0">
            <a:spAutoFit/>
          </a:bodyPr>
          <a:lstStyle/>
          <a:p>
            <a:r>
              <a:rPr kumimoji="1" lang="ja-JP" altLang="en-US" sz="2000" dirty="0" smtClean="0"/>
              <a:t>支出額　増加</a:t>
            </a:r>
            <a:endParaRPr kumimoji="1" lang="ja-JP" altLang="en-US" sz="2000" dirty="0"/>
          </a:p>
        </p:txBody>
      </p:sp>
      <p:sp>
        <p:nvSpPr>
          <p:cNvPr id="4" name="テキスト ボックス 3"/>
          <p:cNvSpPr txBox="1"/>
          <p:nvPr/>
        </p:nvSpPr>
        <p:spPr>
          <a:xfrm>
            <a:off x="1542705" y="2448629"/>
            <a:ext cx="2119701" cy="769441"/>
          </a:xfrm>
          <a:prstGeom prst="rect">
            <a:avLst/>
          </a:prstGeom>
          <a:noFill/>
        </p:spPr>
        <p:txBody>
          <a:bodyPr wrap="square" rtlCol="0">
            <a:spAutoFit/>
          </a:bodyPr>
          <a:lstStyle/>
          <a:p>
            <a:pPr algn="ctr"/>
            <a:r>
              <a:rPr kumimoji="1" lang="en-US" altLang="ja-JP" sz="2000" dirty="0" smtClean="0"/>
              <a:t>〈</a:t>
            </a:r>
            <a:r>
              <a:rPr lang="ja-JP" altLang="en-US" sz="2000" dirty="0"/>
              <a:t>企業</a:t>
            </a:r>
            <a:r>
              <a:rPr lang="en-US" altLang="ja-JP" sz="2000" dirty="0" smtClean="0"/>
              <a:t>〉</a:t>
            </a:r>
            <a:endParaRPr kumimoji="1" lang="en-US" altLang="ja-JP" sz="2000" dirty="0" smtClean="0"/>
          </a:p>
          <a:p>
            <a:pPr algn="ctr"/>
            <a:r>
              <a:rPr lang="ja-JP" altLang="en-US" sz="2400" b="1" dirty="0" smtClean="0"/>
              <a:t>売上</a:t>
            </a:r>
            <a:r>
              <a:rPr lang="en-US" altLang="ja-JP" sz="2400" b="1" dirty="0" smtClean="0"/>
              <a:t>UP</a:t>
            </a:r>
            <a:endParaRPr kumimoji="1" lang="ja-JP" altLang="en-US" sz="2000" dirty="0"/>
          </a:p>
        </p:txBody>
      </p:sp>
      <p:sp>
        <p:nvSpPr>
          <p:cNvPr id="10" name="右矢印 9"/>
          <p:cNvSpPr/>
          <p:nvPr/>
        </p:nvSpPr>
        <p:spPr>
          <a:xfrm rot="5400000">
            <a:off x="2388513" y="1723600"/>
            <a:ext cx="389547" cy="8657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角丸四角形 7"/>
          <p:cNvSpPr/>
          <p:nvPr/>
        </p:nvSpPr>
        <p:spPr>
          <a:xfrm>
            <a:off x="856097" y="1354844"/>
            <a:ext cx="3454382" cy="1888978"/>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テキスト ボックス 4"/>
          <p:cNvSpPr txBox="1"/>
          <p:nvPr/>
        </p:nvSpPr>
        <p:spPr>
          <a:xfrm>
            <a:off x="5386228" y="1506340"/>
            <a:ext cx="1980029" cy="400110"/>
          </a:xfrm>
          <a:prstGeom prst="rect">
            <a:avLst/>
          </a:prstGeom>
          <a:noFill/>
        </p:spPr>
        <p:txBody>
          <a:bodyPr wrap="none" rtlCol="0">
            <a:spAutoFit/>
          </a:bodyPr>
          <a:lstStyle/>
          <a:p>
            <a:r>
              <a:rPr kumimoji="1" lang="ja-JP" altLang="en-US" sz="2000" dirty="0" smtClean="0"/>
              <a:t>衝動購買の促進</a:t>
            </a:r>
            <a:endParaRPr kumimoji="1" lang="ja-JP" altLang="en-US" sz="2000" dirty="0"/>
          </a:p>
        </p:txBody>
      </p:sp>
      <p:sp>
        <p:nvSpPr>
          <p:cNvPr id="6" name="テキスト ボックス 5"/>
          <p:cNvSpPr txBox="1"/>
          <p:nvPr/>
        </p:nvSpPr>
        <p:spPr>
          <a:xfrm>
            <a:off x="4561569" y="2377951"/>
            <a:ext cx="3626313" cy="769441"/>
          </a:xfrm>
          <a:prstGeom prst="rect">
            <a:avLst/>
          </a:prstGeom>
          <a:noFill/>
        </p:spPr>
        <p:txBody>
          <a:bodyPr wrap="none" rtlCol="0">
            <a:spAutoFit/>
          </a:bodyPr>
          <a:lstStyle/>
          <a:p>
            <a:pPr algn="ctr"/>
            <a:r>
              <a:rPr lang="en-US" altLang="ja-JP" sz="2000" dirty="0" smtClean="0"/>
              <a:t>〈</a:t>
            </a:r>
            <a:r>
              <a:rPr lang="ja-JP" altLang="en-US" sz="2000" dirty="0"/>
              <a:t>企業</a:t>
            </a:r>
            <a:r>
              <a:rPr lang="en-US" altLang="ja-JP" sz="2000" dirty="0" smtClean="0"/>
              <a:t>〉</a:t>
            </a:r>
          </a:p>
          <a:p>
            <a:pPr algn="ctr"/>
            <a:r>
              <a:rPr lang="ja-JP" altLang="en-US" sz="2400" b="1" dirty="0" smtClean="0"/>
              <a:t>プラス</a:t>
            </a:r>
            <a:r>
              <a:rPr lang="ja-JP" altLang="en-US" sz="2400" b="1" dirty="0"/>
              <a:t>の</a:t>
            </a:r>
            <a:r>
              <a:rPr kumimoji="1" lang="ja-JP" altLang="en-US" sz="2400" b="1" dirty="0" smtClean="0"/>
              <a:t>影響と言えるのか</a:t>
            </a:r>
            <a:endParaRPr kumimoji="1" lang="ja-JP" altLang="en-US" sz="2400" b="1" dirty="0"/>
          </a:p>
        </p:txBody>
      </p:sp>
      <p:sp>
        <p:nvSpPr>
          <p:cNvPr id="11" name="右矢印 10"/>
          <p:cNvSpPr/>
          <p:nvPr/>
        </p:nvSpPr>
        <p:spPr>
          <a:xfrm rot="5400000">
            <a:off x="6187340" y="1667907"/>
            <a:ext cx="374773" cy="9326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2" name="角丸四角形 11"/>
          <p:cNvSpPr/>
          <p:nvPr/>
        </p:nvSpPr>
        <p:spPr>
          <a:xfrm>
            <a:off x="4535850" y="1346503"/>
            <a:ext cx="3680786" cy="1868763"/>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スライド番号プレースホルダー 13"/>
          <p:cNvSpPr>
            <a:spLocks noGrp="1"/>
          </p:cNvSpPr>
          <p:nvPr>
            <p:ph type="sldNum" sz="quarter" idx="12"/>
          </p:nvPr>
        </p:nvSpPr>
        <p:spPr/>
        <p:txBody>
          <a:bodyPr>
            <a:normAutofit/>
          </a:bodyPr>
          <a:lstStyle/>
          <a:p>
            <a:fld id="{5DE6F4AB-F7CE-44AD-A79B-E5E4E58B2F0E}" type="slidenum">
              <a:rPr kumimoji="1" lang="ja-JP" altLang="en-US" smtClean="0"/>
              <a:pPr/>
              <a:t>6</a:t>
            </a:fld>
            <a:endParaRPr kumimoji="1" lang="ja-JP" altLang="en-US" dirty="0"/>
          </a:p>
        </p:txBody>
      </p:sp>
      <p:grpSp>
        <p:nvGrpSpPr>
          <p:cNvPr id="27" name="グループ化 26"/>
          <p:cNvGrpSpPr/>
          <p:nvPr/>
        </p:nvGrpSpPr>
        <p:grpSpPr>
          <a:xfrm>
            <a:off x="484905" y="3453598"/>
            <a:ext cx="8486199" cy="1431685"/>
            <a:chOff x="484487" y="3742519"/>
            <a:chExt cx="8486199" cy="1172344"/>
          </a:xfrm>
        </p:grpSpPr>
        <p:sp>
          <p:nvSpPr>
            <p:cNvPr id="7" name="テキスト ボックス 6"/>
            <p:cNvSpPr txBox="1"/>
            <p:nvPr/>
          </p:nvSpPr>
          <p:spPr>
            <a:xfrm>
              <a:off x="689213" y="3971932"/>
              <a:ext cx="6936514" cy="378037"/>
            </a:xfrm>
            <a:prstGeom prst="rect">
              <a:avLst/>
            </a:prstGeom>
            <a:noFill/>
          </p:spPr>
          <p:txBody>
            <a:bodyPr wrap="none" rtlCol="0">
              <a:spAutoFit/>
            </a:bodyPr>
            <a:lstStyle/>
            <a:p>
              <a:r>
                <a:rPr lang="ja-JP" altLang="en-US" sz="2400" dirty="0" smtClean="0"/>
                <a:t>顧客との長期的関係維持が中心的なﾏｰｹﾃｨﾝｸﾞ課題</a:t>
              </a:r>
              <a:endParaRPr lang="en-US" altLang="ja-JP" sz="2400" dirty="0" smtClean="0"/>
            </a:p>
          </p:txBody>
        </p:sp>
        <p:sp>
          <p:nvSpPr>
            <p:cNvPr id="17" name="フレーム 16"/>
            <p:cNvSpPr/>
            <p:nvPr/>
          </p:nvSpPr>
          <p:spPr>
            <a:xfrm>
              <a:off x="484487" y="3829878"/>
              <a:ext cx="7471889" cy="997627"/>
            </a:xfrm>
            <a:prstGeom prst="frame">
              <a:avLst>
                <a:gd name="adj1" fmla="val 6135"/>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nvGrpSpPr>
            <p:cNvPr id="26" name="グループ化 25"/>
            <p:cNvGrpSpPr/>
            <p:nvPr/>
          </p:nvGrpSpPr>
          <p:grpSpPr>
            <a:xfrm>
              <a:off x="7436659" y="3742519"/>
              <a:ext cx="1534027" cy="1172344"/>
              <a:chOff x="7096822" y="620688"/>
              <a:chExt cx="1534027" cy="1172344"/>
            </a:xfrm>
          </p:grpSpPr>
          <p:sp>
            <p:nvSpPr>
              <p:cNvPr id="25" name="ハート 24"/>
              <p:cNvSpPr/>
              <p:nvPr/>
            </p:nvSpPr>
            <p:spPr>
              <a:xfrm>
                <a:off x="7096822" y="620688"/>
                <a:ext cx="1481597" cy="1172344"/>
              </a:xfrm>
              <a:prstGeom prst="heart">
                <a:avLst/>
              </a:prstGeom>
              <a:solidFill>
                <a:srgbClr val="F296D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4" name="図 23" descr="hand_yubikiri.wmf"/>
              <p:cNvPicPr>
                <a:picLocks noChangeAspect="1"/>
              </p:cNvPicPr>
              <p:nvPr/>
            </p:nvPicPr>
            <p:blipFill>
              <a:blip r:embed="rId2" cstate="print"/>
              <a:stretch>
                <a:fillRect/>
              </a:stretch>
            </p:blipFill>
            <p:spPr>
              <a:xfrm>
                <a:off x="7126707" y="912425"/>
                <a:ext cx="1504142" cy="784403"/>
              </a:xfrm>
              <a:prstGeom prst="rect">
                <a:avLst/>
              </a:prstGeom>
            </p:spPr>
          </p:pic>
        </p:grpSp>
        <p:sp>
          <p:nvSpPr>
            <p:cNvPr id="15" name="右矢印 14"/>
            <p:cNvSpPr/>
            <p:nvPr/>
          </p:nvSpPr>
          <p:spPr>
            <a:xfrm>
              <a:off x="1709671" y="4328691"/>
              <a:ext cx="430046" cy="396453"/>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2202405" y="4349969"/>
              <a:ext cx="3687228" cy="378037"/>
            </a:xfrm>
            <a:prstGeom prst="rect">
              <a:avLst/>
            </a:prstGeom>
            <a:noFill/>
          </p:spPr>
          <p:txBody>
            <a:bodyPr wrap="none" rtlCol="0">
              <a:spAutoFit/>
            </a:bodyPr>
            <a:lstStyle/>
            <a:p>
              <a:r>
                <a:rPr kumimoji="1" lang="ja-JP" altLang="en-US" sz="2400" b="1" dirty="0" smtClean="0"/>
                <a:t>購買後まで続く関係性構築</a:t>
              </a:r>
              <a:endParaRPr kumimoji="1" lang="ja-JP" altLang="en-US" sz="2400" b="1" dirty="0"/>
            </a:p>
          </p:txBody>
        </p:sp>
      </p:grpSp>
      <p:grpSp>
        <p:nvGrpSpPr>
          <p:cNvPr id="28" name="グループ化 27"/>
          <p:cNvGrpSpPr/>
          <p:nvPr/>
        </p:nvGrpSpPr>
        <p:grpSpPr>
          <a:xfrm>
            <a:off x="420522" y="5157192"/>
            <a:ext cx="8282094" cy="856397"/>
            <a:chOff x="302344" y="5781228"/>
            <a:chExt cx="8282094" cy="856397"/>
          </a:xfrm>
        </p:grpSpPr>
        <p:sp>
          <p:nvSpPr>
            <p:cNvPr id="29" name="テキスト ボックス 28"/>
            <p:cNvSpPr txBox="1"/>
            <p:nvPr/>
          </p:nvSpPr>
          <p:spPr>
            <a:xfrm>
              <a:off x="1201134" y="5806628"/>
              <a:ext cx="7336900" cy="830997"/>
            </a:xfrm>
            <a:prstGeom prst="rect">
              <a:avLst/>
            </a:prstGeom>
            <a:noFill/>
          </p:spPr>
          <p:txBody>
            <a:bodyPr wrap="square" rtlCol="0">
              <a:spAutoFit/>
            </a:bodyPr>
            <a:lstStyle/>
            <a:p>
              <a:r>
                <a:rPr kumimoji="1" lang="ja-JP" altLang="en-US" sz="2400" dirty="0" smtClean="0"/>
                <a:t>同行者</a:t>
              </a:r>
              <a:r>
                <a:rPr lang="ja-JP" altLang="en-US" sz="2400" dirty="0" smtClean="0"/>
                <a:t>が</a:t>
              </a:r>
              <a:r>
                <a:rPr lang="ja-JP" altLang="en-US" sz="2400" dirty="0"/>
                <a:t>購買</a:t>
              </a:r>
              <a:r>
                <a:rPr lang="ja-JP" altLang="en-US" sz="2400" dirty="0" smtClean="0"/>
                <a:t>者に影響を与えることで、</a:t>
              </a:r>
              <a:endParaRPr lang="en-US" altLang="ja-JP" sz="2400" dirty="0" smtClean="0"/>
            </a:p>
            <a:p>
              <a:r>
                <a:rPr lang="ja-JP" altLang="en-US" sz="2400" dirty="0" smtClean="0"/>
                <a:t>プラスの影響を与えることはできないだろうか。</a:t>
              </a:r>
              <a:endParaRPr kumimoji="1" lang="ja-JP" altLang="en-US" sz="2400" dirty="0"/>
            </a:p>
          </p:txBody>
        </p:sp>
        <p:sp>
          <p:nvSpPr>
            <p:cNvPr id="31" name="対角する 2 つの角を切り取った四角形 30"/>
            <p:cNvSpPr/>
            <p:nvPr/>
          </p:nvSpPr>
          <p:spPr>
            <a:xfrm>
              <a:off x="1076764" y="5781228"/>
              <a:ext cx="7507674" cy="830997"/>
            </a:xfrm>
            <a:prstGeom prst="snip2Diag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2344" y="5832093"/>
              <a:ext cx="729266" cy="729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1297926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in)">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ppt_x"/>
                                          </p:val>
                                        </p:tav>
                                        <p:tav tm="100000">
                                          <p:val>
                                            <p:strVal val="#ppt_x"/>
                                          </p:val>
                                        </p:tav>
                                      </p:tavLst>
                                    </p:anim>
                                    <p:anim calcmode="lin" valueType="num">
                                      <p:cBhvr additive="base">
                                        <p:cTn id="13"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問題意識</a:t>
            </a:r>
            <a:endParaRPr kumimoji="1" lang="ja-JP" altLang="en-US" dirty="0"/>
          </a:p>
        </p:txBody>
      </p:sp>
      <p:sp>
        <p:nvSpPr>
          <p:cNvPr id="4" name="スライド番号プレースホルダ 3"/>
          <p:cNvSpPr>
            <a:spLocks noGrp="1"/>
          </p:cNvSpPr>
          <p:nvPr>
            <p:ph type="sldNum" sz="quarter" idx="12"/>
          </p:nvPr>
        </p:nvSpPr>
        <p:spPr/>
        <p:txBody>
          <a:bodyPr/>
          <a:lstStyle/>
          <a:p>
            <a:fld id="{B29933C5-EAD1-482D-8AC3-B23FD5C3ED06}" type="slidenum">
              <a:rPr kumimoji="1" lang="ja-JP" altLang="en-US" smtClean="0"/>
              <a:pPr/>
              <a:t>7</a:t>
            </a:fld>
            <a:endParaRPr kumimoji="1" lang="ja-JP" altLang="en-US"/>
          </a:p>
        </p:txBody>
      </p:sp>
      <p:sp>
        <p:nvSpPr>
          <p:cNvPr id="5" name="テキスト ボックス 4"/>
          <p:cNvSpPr txBox="1"/>
          <p:nvPr/>
        </p:nvSpPr>
        <p:spPr>
          <a:xfrm>
            <a:off x="611560" y="1773853"/>
            <a:ext cx="7314823" cy="3046988"/>
          </a:xfrm>
          <a:prstGeom prst="rect">
            <a:avLst/>
          </a:prstGeom>
          <a:noFill/>
        </p:spPr>
        <p:txBody>
          <a:bodyPr wrap="none" rtlCol="0">
            <a:spAutoFit/>
          </a:bodyPr>
          <a:lstStyle/>
          <a:p>
            <a:r>
              <a:rPr kumimoji="1" lang="ja-JP" altLang="en-US" sz="4800" dirty="0" smtClean="0"/>
              <a:t>同行者を伴った購買行動が</a:t>
            </a:r>
            <a:endParaRPr kumimoji="1" lang="en-US" altLang="ja-JP" sz="4800" dirty="0" smtClean="0"/>
          </a:p>
          <a:p>
            <a:r>
              <a:rPr kumimoji="1" lang="ja-JP" altLang="en-US" sz="4800" dirty="0" smtClean="0"/>
              <a:t>購買者</a:t>
            </a:r>
            <a:r>
              <a:rPr lang="ja-JP" altLang="en-US" sz="4800" dirty="0"/>
              <a:t>にいかなる</a:t>
            </a:r>
            <a:r>
              <a:rPr kumimoji="1" lang="ja-JP" altLang="en-US" sz="4800" dirty="0" smtClean="0"/>
              <a:t>影響を</a:t>
            </a:r>
            <a:endParaRPr kumimoji="1" lang="en-US" altLang="ja-JP" sz="4800" dirty="0" smtClean="0"/>
          </a:p>
          <a:p>
            <a:r>
              <a:rPr kumimoji="1" lang="ja-JP" altLang="en-US" sz="4800" dirty="0" smtClean="0"/>
              <a:t>与えている</a:t>
            </a:r>
            <a:r>
              <a:rPr lang="ja-JP" altLang="en-US" sz="4800" dirty="0"/>
              <a:t>のか</a:t>
            </a:r>
            <a:r>
              <a:rPr lang="ja-JP" altLang="en-US" sz="4800" dirty="0" smtClean="0"/>
              <a:t>を</a:t>
            </a:r>
            <a:endParaRPr lang="en-US" altLang="ja-JP" sz="4800" dirty="0" smtClean="0"/>
          </a:p>
          <a:p>
            <a:r>
              <a:rPr lang="ja-JP" altLang="en-US" sz="4800" dirty="0" smtClean="0"/>
              <a:t>研究すべきである。</a:t>
            </a:r>
            <a:endParaRPr kumimoji="1" lang="ja-JP" altLang="en-US" sz="4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発表の流れ</a:t>
            </a:r>
            <a:endParaRPr kumimoji="1" lang="ja-JP" altLang="en-US" dirty="0"/>
          </a:p>
        </p:txBody>
      </p:sp>
      <p:sp>
        <p:nvSpPr>
          <p:cNvPr id="3" name="コンテンツ プレースホルダ 2"/>
          <p:cNvSpPr>
            <a:spLocks noGrp="1"/>
          </p:cNvSpPr>
          <p:nvPr>
            <p:ph sz="quarter" idx="1"/>
          </p:nvPr>
        </p:nvSpPr>
        <p:spPr/>
        <p:txBody>
          <a:bodyPr/>
          <a:lstStyle/>
          <a:p>
            <a:pPr>
              <a:buNone/>
            </a:pPr>
            <a:r>
              <a:rPr kumimoji="1" lang="ja-JP" altLang="en-US" dirty="0" smtClean="0"/>
              <a:t>□問題意識</a:t>
            </a:r>
            <a:endParaRPr kumimoji="1" lang="en-US" altLang="ja-JP" dirty="0" smtClean="0"/>
          </a:p>
          <a:p>
            <a:pPr>
              <a:buNone/>
            </a:pPr>
            <a:endParaRPr kumimoji="1" lang="en-US" altLang="ja-JP" dirty="0" smtClean="0"/>
          </a:p>
          <a:p>
            <a:pPr>
              <a:buNone/>
            </a:pPr>
            <a:r>
              <a:rPr lang="ja-JP" altLang="en-US" sz="4000" dirty="0"/>
              <a:t>　</a:t>
            </a:r>
            <a:r>
              <a:rPr lang="ja-JP" altLang="en-US" sz="4000" dirty="0" smtClean="0"/>
              <a:t>　 研究目的</a:t>
            </a:r>
            <a:endParaRPr lang="en-US" altLang="ja-JP" sz="4000" dirty="0" smtClean="0"/>
          </a:p>
          <a:p>
            <a:pPr>
              <a:buNone/>
            </a:pPr>
            <a:endParaRPr kumimoji="1" lang="en-US" altLang="ja-JP" dirty="0" smtClean="0"/>
          </a:p>
          <a:p>
            <a:pPr>
              <a:buNone/>
            </a:pPr>
            <a:r>
              <a:rPr kumimoji="1" lang="ja-JP" altLang="en-US" dirty="0" smtClean="0"/>
              <a:t>□仮説の導出</a:t>
            </a:r>
            <a:endParaRPr kumimoji="1" lang="en-US" altLang="ja-JP" dirty="0" smtClean="0"/>
          </a:p>
          <a:p>
            <a:pPr>
              <a:buNone/>
            </a:pPr>
            <a:r>
              <a:rPr lang="ja-JP" altLang="en-US" dirty="0" smtClean="0"/>
              <a:t>□仮説の検証</a:t>
            </a:r>
            <a:endParaRPr lang="en-US" altLang="ja-JP" dirty="0" smtClean="0"/>
          </a:p>
          <a:p>
            <a:pPr>
              <a:buNone/>
            </a:pPr>
            <a:r>
              <a:rPr kumimoji="1" lang="ja-JP" altLang="en-US" dirty="0" smtClean="0"/>
              <a:t>□インプリケーション</a:t>
            </a:r>
            <a:endParaRPr kumimoji="1" lang="en-US" altLang="ja-JP" dirty="0" smtClean="0"/>
          </a:p>
          <a:p>
            <a:pPr>
              <a:buNone/>
            </a:pPr>
            <a:r>
              <a:rPr lang="ja-JP" altLang="en-US" dirty="0" smtClean="0"/>
              <a:t>□課題</a:t>
            </a:r>
            <a:endParaRPr kumimoji="1" lang="ja-JP" altLang="en-US" dirty="0"/>
          </a:p>
        </p:txBody>
      </p:sp>
      <p:sp>
        <p:nvSpPr>
          <p:cNvPr id="4" name="スライド番号プレースホルダ 3"/>
          <p:cNvSpPr>
            <a:spLocks noGrp="1"/>
          </p:cNvSpPr>
          <p:nvPr>
            <p:ph type="sldNum" sz="quarter" idx="12"/>
          </p:nvPr>
        </p:nvSpPr>
        <p:spPr/>
        <p:txBody>
          <a:bodyPr/>
          <a:lstStyle/>
          <a:p>
            <a:fld id="{B29933C5-EAD1-482D-8AC3-B23FD5C3ED06}" type="slidenum">
              <a:rPr kumimoji="1" lang="ja-JP" altLang="en-US" smtClean="0"/>
              <a:pPr/>
              <a:t>8</a:t>
            </a:fld>
            <a:endParaRPr kumimoji="1" lang="ja-JP" altLang="en-US"/>
          </a:p>
        </p:txBody>
      </p:sp>
      <p:pic>
        <p:nvPicPr>
          <p:cNvPr id="5" name="図 4" descr="08.wmf"/>
          <p:cNvPicPr>
            <a:picLocks noChangeAspect="1"/>
          </p:cNvPicPr>
          <p:nvPr/>
        </p:nvPicPr>
        <p:blipFill>
          <a:blip r:embed="rId3" cstate="print"/>
          <a:stretch>
            <a:fillRect/>
          </a:stretch>
        </p:blipFill>
        <p:spPr>
          <a:xfrm>
            <a:off x="561918" y="1916832"/>
            <a:ext cx="755650" cy="1220788"/>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同行者の定義</a:t>
            </a:r>
            <a:endParaRPr kumimoji="1" lang="ja-JP" altLang="en-US" dirty="0"/>
          </a:p>
        </p:txBody>
      </p:sp>
      <p:sp>
        <p:nvSpPr>
          <p:cNvPr id="4" name="スライド番号プレースホルダ 3"/>
          <p:cNvSpPr>
            <a:spLocks noGrp="1"/>
          </p:cNvSpPr>
          <p:nvPr>
            <p:ph type="sldNum" sz="quarter" idx="12"/>
          </p:nvPr>
        </p:nvSpPr>
        <p:spPr/>
        <p:txBody>
          <a:bodyPr/>
          <a:lstStyle/>
          <a:p>
            <a:fld id="{B29933C5-EAD1-482D-8AC3-B23FD5C3ED06}" type="slidenum">
              <a:rPr kumimoji="1" lang="ja-JP" altLang="en-US" smtClean="0"/>
              <a:pPr/>
              <a:t>9</a:t>
            </a:fld>
            <a:endParaRPr kumimoji="1" lang="ja-JP" altLang="en-US"/>
          </a:p>
        </p:txBody>
      </p:sp>
      <p:sp>
        <p:nvSpPr>
          <p:cNvPr id="3" name="コンテンツ プレースホルダ 2"/>
          <p:cNvSpPr>
            <a:spLocks noGrp="1"/>
          </p:cNvSpPr>
          <p:nvPr>
            <p:ph sz="quarter" idx="4294967295"/>
          </p:nvPr>
        </p:nvSpPr>
        <p:spPr>
          <a:xfrm>
            <a:off x="971600" y="4005064"/>
            <a:ext cx="6912768" cy="1512169"/>
          </a:xfrm>
        </p:spPr>
        <p:txBody>
          <a:bodyPr>
            <a:normAutofit/>
          </a:bodyPr>
          <a:lstStyle/>
          <a:p>
            <a:pPr>
              <a:buNone/>
            </a:pPr>
            <a:r>
              <a:rPr lang="ja-JP" altLang="en-US" b="1" dirty="0" smtClean="0"/>
              <a:t>＜</a:t>
            </a:r>
            <a:r>
              <a:rPr lang="ja-JP" altLang="en-US" b="1" u="sng" dirty="0" smtClean="0"/>
              <a:t>設定</a:t>
            </a:r>
            <a:r>
              <a:rPr lang="ja-JP" altLang="en-US" b="1" dirty="0" smtClean="0"/>
              <a:t>＞</a:t>
            </a:r>
            <a:endParaRPr lang="en-US" altLang="ja-JP" b="1" dirty="0" smtClean="0"/>
          </a:p>
          <a:p>
            <a:pPr>
              <a:buNone/>
            </a:pPr>
            <a:r>
              <a:rPr lang="ja-JP" altLang="en-US" dirty="0" smtClean="0"/>
              <a:t>◇同行者は親密度の高い人物を想定する</a:t>
            </a:r>
            <a:endParaRPr lang="en-US" altLang="ja-JP" dirty="0" smtClean="0"/>
          </a:p>
          <a:p>
            <a:pPr>
              <a:buNone/>
            </a:pPr>
            <a:r>
              <a:rPr lang="ja-JP" altLang="en-US" dirty="0" smtClean="0"/>
              <a:t>◇消費者が不快に感じる消費行動は考慮しない</a:t>
            </a:r>
            <a:endParaRPr lang="en-US" altLang="ja-JP" dirty="0" smtClean="0"/>
          </a:p>
        </p:txBody>
      </p:sp>
      <p:sp>
        <p:nvSpPr>
          <p:cNvPr id="6" name="テキスト ボックス 5"/>
          <p:cNvSpPr txBox="1"/>
          <p:nvPr/>
        </p:nvSpPr>
        <p:spPr>
          <a:xfrm>
            <a:off x="539552" y="1916832"/>
            <a:ext cx="2109873" cy="1077218"/>
          </a:xfrm>
          <a:prstGeom prst="rect">
            <a:avLst/>
          </a:prstGeom>
          <a:noFill/>
        </p:spPr>
        <p:txBody>
          <a:bodyPr wrap="none" rtlCol="0">
            <a:spAutoFit/>
          </a:bodyPr>
          <a:lstStyle/>
          <a:p>
            <a:pPr algn="ctr"/>
            <a:r>
              <a:rPr kumimoji="1" lang="ja-JP" altLang="en-US" sz="2400" b="1" u="sng" dirty="0" smtClean="0"/>
              <a:t>購買者</a:t>
            </a:r>
            <a:endParaRPr kumimoji="1" lang="en-US" altLang="ja-JP" sz="2400" b="1" u="sng" dirty="0" smtClean="0"/>
          </a:p>
          <a:p>
            <a:pPr algn="ctr"/>
            <a:r>
              <a:rPr kumimoji="1" lang="ja-JP" altLang="en-US" sz="2000" dirty="0" smtClean="0"/>
              <a:t>購買行動を行おう</a:t>
            </a:r>
            <a:endParaRPr kumimoji="1" lang="en-US" altLang="ja-JP" sz="2000" dirty="0" smtClean="0"/>
          </a:p>
          <a:p>
            <a:pPr algn="ctr"/>
            <a:r>
              <a:rPr kumimoji="1" lang="ja-JP" altLang="en-US" sz="2000" dirty="0" smtClean="0"/>
              <a:t>としている本人</a:t>
            </a:r>
            <a:endParaRPr kumimoji="1" lang="ja-JP" altLang="en-US" sz="2000" dirty="0"/>
          </a:p>
        </p:txBody>
      </p:sp>
      <p:sp>
        <p:nvSpPr>
          <p:cNvPr id="11" name="テキスト ボックス 10"/>
          <p:cNvSpPr txBox="1"/>
          <p:nvPr/>
        </p:nvSpPr>
        <p:spPr>
          <a:xfrm>
            <a:off x="5724128" y="1916832"/>
            <a:ext cx="2478563" cy="1077218"/>
          </a:xfrm>
          <a:prstGeom prst="rect">
            <a:avLst/>
          </a:prstGeom>
          <a:noFill/>
        </p:spPr>
        <p:txBody>
          <a:bodyPr wrap="none" rtlCol="0">
            <a:spAutoFit/>
          </a:bodyPr>
          <a:lstStyle/>
          <a:p>
            <a:pPr algn="ctr"/>
            <a:r>
              <a:rPr kumimoji="1" lang="ja-JP" altLang="en-US" sz="2400" b="1" u="sng" dirty="0" smtClean="0"/>
              <a:t>同行者</a:t>
            </a:r>
            <a:endParaRPr kumimoji="1" lang="en-US" altLang="ja-JP" sz="2400" b="1" u="sng" dirty="0" smtClean="0"/>
          </a:p>
          <a:p>
            <a:pPr algn="ctr"/>
            <a:r>
              <a:rPr kumimoji="1" lang="ja-JP" altLang="en-US" sz="2000" dirty="0" smtClean="0"/>
              <a:t>購買者の購買行動に</a:t>
            </a:r>
            <a:endParaRPr kumimoji="1" lang="en-US" altLang="ja-JP" sz="2000" dirty="0" smtClean="0"/>
          </a:p>
          <a:p>
            <a:pPr algn="ctr"/>
            <a:r>
              <a:rPr kumimoji="1" lang="ja-JP" altLang="en-US" sz="2000" dirty="0" smtClean="0"/>
              <a:t>　同行している人</a:t>
            </a:r>
            <a:endParaRPr kumimoji="1" lang="ja-JP" altLang="en-US" sz="2000" dirty="0"/>
          </a:p>
        </p:txBody>
      </p:sp>
      <p:sp>
        <p:nvSpPr>
          <p:cNvPr id="15" name="角丸四角形 14"/>
          <p:cNvSpPr/>
          <p:nvPr/>
        </p:nvSpPr>
        <p:spPr>
          <a:xfrm>
            <a:off x="755576" y="3861048"/>
            <a:ext cx="7272808" cy="187220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 name="グループ化 11"/>
          <p:cNvGrpSpPr/>
          <p:nvPr/>
        </p:nvGrpSpPr>
        <p:grpSpPr>
          <a:xfrm>
            <a:off x="2987824" y="1628800"/>
            <a:ext cx="2419487" cy="2088231"/>
            <a:chOff x="2987824" y="1628800"/>
            <a:chExt cx="2419487" cy="2088231"/>
          </a:xfrm>
        </p:grpSpPr>
        <p:pic>
          <p:nvPicPr>
            <p:cNvPr id="16" name="図 15" descr="illust2006.png"/>
            <p:cNvPicPr>
              <a:picLocks noChangeAspect="1"/>
            </p:cNvPicPr>
            <p:nvPr/>
          </p:nvPicPr>
          <p:blipFill>
            <a:blip r:embed="rId3" cstate="print"/>
            <a:stretch>
              <a:fillRect/>
            </a:stretch>
          </p:blipFill>
          <p:spPr>
            <a:xfrm>
              <a:off x="3851920" y="1844824"/>
              <a:ext cx="1555391" cy="1728192"/>
            </a:xfrm>
            <a:prstGeom prst="rect">
              <a:avLst/>
            </a:prstGeom>
          </p:spPr>
        </p:pic>
        <p:pic>
          <p:nvPicPr>
            <p:cNvPr id="13" name="Picture 12" descr="http://kids.wanpug.com/illust/illust3497.png"/>
            <p:cNvPicPr>
              <a:picLocks noChangeAspect="1" noChangeArrowheads="1"/>
            </p:cNvPicPr>
            <p:nvPr/>
          </p:nvPicPr>
          <p:blipFill>
            <a:blip r:embed="rId4" cstate="print"/>
            <a:srcRect/>
            <a:stretch>
              <a:fillRect/>
            </a:stretch>
          </p:blipFill>
          <p:spPr bwMode="auto">
            <a:xfrm>
              <a:off x="2987824" y="1628800"/>
              <a:ext cx="1331640" cy="2088231"/>
            </a:xfrm>
            <a:prstGeom prst="rect">
              <a:avLst/>
            </a:prstGeom>
            <a:noFill/>
          </p:spPr>
        </p:pic>
      </p:grpSp>
      <p:sp>
        <p:nvSpPr>
          <p:cNvPr id="17" name="角丸四角形吹き出し 16"/>
          <p:cNvSpPr/>
          <p:nvPr/>
        </p:nvSpPr>
        <p:spPr>
          <a:xfrm>
            <a:off x="5652120" y="1844824"/>
            <a:ext cx="2664296" cy="1224136"/>
          </a:xfrm>
          <a:prstGeom prst="wedgeRoundRectCallout">
            <a:avLst>
              <a:gd name="adj1" fmla="val -57899"/>
              <a:gd name="adj2" fmla="val 4236"/>
              <a:gd name="adj3" fmla="val 16667"/>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角丸四角形吹き出し 17"/>
          <p:cNvSpPr/>
          <p:nvPr/>
        </p:nvSpPr>
        <p:spPr>
          <a:xfrm>
            <a:off x="395536" y="1844824"/>
            <a:ext cx="2448272" cy="1224136"/>
          </a:xfrm>
          <a:prstGeom prst="wedgeRoundRectCallout">
            <a:avLst>
              <a:gd name="adj1" fmla="val 56106"/>
              <a:gd name="adj2" fmla="val -19667"/>
              <a:gd name="adj3" fmla="val 16667"/>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アース">
  <a:themeElements>
    <a:clrScheme name="ユーザー定義 6">
      <a:dk1>
        <a:srgbClr val="2E3541"/>
      </a:dk1>
      <a:lt1>
        <a:srgbClr val="FFFFFF"/>
      </a:lt1>
      <a:dk2>
        <a:srgbClr val="171A20"/>
      </a:dk2>
      <a:lt2>
        <a:srgbClr val="003E75"/>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アース">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アース">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1710</TotalTime>
  <Words>1662</Words>
  <Application>Microsoft Macintosh PowerPoint</Application>
  <PresentationFormat>画面に合わせる (4:3)</PresentationFormat>
  <Paragraphs>423</Paragraphs>
  <Slides>42</Slides>
  <Notes>29</Notes>
  <HiddenSlides>0</HiddenSlides>
  <MMClips>0</MMClips>
  <ScaleCrop>false</ScaleCrop>
  <HeadingPairs>
    <vt:vector size="4" baseType="variant">
      <vt:variant>
        <vt:lpstr>テーマ</vt:lpstr>
      </vt:variant>
      <vt:variant>
        <vt:i4>1</vt:i4>
      </vt:variant>
      <vt:variant>
        <vt:lpstr>スライド タイトル</vt:lpstr>
      </vt:variant>
      <vt:variant>
        <vt:i4>42</vt:i4>
      </vt:variant>
    </vt:vector>
  </HeadingPairs>
  <TitlesOfParts>
    <vt:vector size="43" baseType="lpstr">
      <vt:lpstr>アース</vt:lpstr>
      <vt:lpstr>同行者が商品に与える価値</vt:lpstr>
      <vt:lpstr>発表の流れ</vt:lpstr>
      <vt:lpstr>同行者の事例</vt:lpstr>
      <vt:lpstr>同行者に対する企業側からのアプローチ</vt:lpstr>
      <vt:lpstr>先行研究の紹介</vt:lpstr>
      <vt:lpstr>企業にとっての利益</vt:lpstr>
      <vt:lpstr>問題意識</vt:lpstr>
      <vt:lpstr>発表の流れ</vt:lpstr>
      <vt:lpstr>同行者の定義</vt:lpstr>
      <vt:lpstr>同行者の役割</vt:lpstr>
      <vt:lpstr>同行者の事例</vt:lpstr>
      <vt:lpstr>機能的価値と機能以外の価値</vt:lpstr>
      <vt:lpstr>コモディティ化</vt:lpstr>
      <vt:lpstr>オーバーシューティング（脱コモディティ化）</vt:lpstr>
      <vt:lpstr>同行者の事例</vt:lpstr>
      <vt:lpstr>機能的価値→ブランドとの関係性 非機能的価値の意義</vt:lpstr>
      <vt:lpstr>研究目的</vt:lpstr>
      <vt:lpstr>発表の流れ</vt:lpstr>
      <vt:lpstr>PowerPoint プレゼンテーション</vt:lpstr>
      <vt:lpstr>同行者との購買経験</vt:lpstr>
      <vt:lpstr>感情</vt:lpstr>
      <vt:lpstr>感情の喚起</vt:lpstr>
      <vt:lpstr>PowerPoint プレゼンテーション</vt:lpstr>
      <vt:lpstr>仮説１</vt:lpstr>
      <vt:lpstr>PowerPoint プレゼンテーション</vt:lpstr>
      <vt:lpstr>経験価値</vt:lpstr>
      <vt:lpstr>経験価値の種類</vt:lpstr>
      <vt:lpstr>経験価値の特徴</vt:lpstr>
      <vt:lpstr>経験価値の要因（感情から）</vt:lpstr>
      <vt:lpstr>PowerPoint プレゼンテーション</vt:lpstr>
      <vt:lpstr>仮説２</vt:lpstr>
      <vt:lpstr>発表の流れ</vt:lpstr>
      <vt:lpstr>調査概要</vt:lpstr>
      <vt:lpstr>調査方法</vt:lpstr>
      <vt:lpstr>発表の流れ</vt:lpstr>
      <vt:lpstr>学術的インプリケーション</vt:lpstr>
      <vt:lpstr>発表の流れ</vt:lpstr>
      <vt:lpstr>今後の課題</vt:lpstr>
      <vt:lpstr>参考文献</vt:lpstr>
      <vt:lpstr>参考文献</vt:lpstr>
      <vt:lpstr>参考文献</vt:lpstr>
      <vt:lpstr>PowerPoint プレゼンテーション</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同行者が商品に与える価値</dc:title>
  <dc:creator>hiro</dc:creator>
  <cp:lastModifiedBy>Tsuchihashi Haruko</cp:lastModifiedBy>
  <cp:revision>162</cp:revision>
  <dcterms:created xsi:type="dcterms:W3CDTF">2012-12-09T14:57:17Z</dcterms:created>
  <dcterms:modified xsi:type="dcterms:W3CDTF">2012-12-18T15:21:44Z</dcterms:modified>
</cp:coreProperties>
</file>